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259" r:id="rId2"/>
    <p:sldId id="260" r:id="rId3"/>
    <p:sldId id="262" r:id="rId4"/>
    <p:sldId id="263" r:id="rId5"/>
    <p:sldId id="269" r:id="rId6"/>
    <p:sldId id="268" r:id="rId7"/>
    <p:sldId id="265" r:id="rId8"/>
    <p:sldId id="264" r:id="rId9"/>
    <p:sldId id="271" r:id="rId10"/>
    <p:sldId id="270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73" r:id="rId21"/>
    <p:sldId id="283" r:id="rId22"/>
    <p:sldId id="284" r:id="rId23"/>
    <p:sldId id="285" r:id="rId24"/>
    <p:sldId id="287" r:id="rId25"/>
    <p:sldId id="307" r:id="rId26"/>
    <p:sldId id="301" r:id="rId27"/>
    <p:sldId id="305" r:id="rId28"/>
    <p:sldId id="306" r:id="rId29"/>
    <p:sldId id="309" r:id="rId30"/>
    <p:sldId id="310" r:id="rId31"/>
    <p:sldId id="332" r:id="rId32"/>
    <p:sldId id="289" r:id="rId33"/>
    <p:sldId id="311" r:id="rId34"/>
    <p:sldId id="290" r:id="rId35"/>
    <p:sldId id="291" r:id="rId36"/>
    <p:sldId id="293" r:id="rId37"/>
    <p:sldId id="314" r:id="rId38"/>
    <p:sldId id="313" r:id="rId39"/>
    <p:sldId id="292" r:id="rId40"/>
    <p:sldId id="294" r:id="rId41"/>
    <p:sldId id="350" r:id="rId42"/>
    <p:sldId id="295" r:id="rId43"/>
    <p:sldId id="296" r:id="rId44"/>
    <p:sldId id="297" r:id="rId45"/>
    <p:sldId id="315" r:id="rId46"/>
    <p:sldId id="316" r:id="rId47"/>
    <p:sldId id="318" r:id="rId48"/>
    <p:sldId id="319" r:id="rId49"/>
    <p:sldId id="320" r:id="rId50"/>
    <p:sldId id="322" r:id="rId51"/>
    <p:sldId id="323" r:id="rId52"/>
    <p:sldId id="324" r:id="rId53"/>
    <p:sldId id="326" r:id="rId54"/>
    <p:sldId id="325" r:id="rId55"/>
    <p:sldId id="329" r:id="rId56"/>
    <p:sldId id="333" r:id="rId57"/>
    <p:sldId id="327" r:id="rId58"/>
    <p:sldId id="334" r:id="rId59"/>
    <p:sldId id="335" r:id="rId60"/>
    <p:sldId id="336" r:id="rId61"/>
    <p:sldId id="352" r:id="rId62"/>
    <p:sldId id="338" r:id="rId63"/>
    <p:sldId id="337" r:id="rId64"/>
    <p:sldId id="341" r:id="rId65"/>
    <p:sldId id="339" r:id="rId66"/>
    <p:sldId id="342" r:id="rId67"/>
    <p:sldId id="343" r:id="rId68"/>
    <p:sldId id="344" r:id="rId69"/>
    <p:sldId id="345" r:id="rId70"/>
    <p:sldId id="346" r:id="rId71"/>
    <p:sldId id="347" r:id="rId72"/>
    <p:sldId id="353" r:id="rId73"/>
    <p:sldId id="257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508" autoAdjust="0"/>
  </p:normalViewPr>
  <p:slideViewPr>
    <p:cSldViewPr>
      <p:cViewPr varScale="1">
        <p:scale>
          <a:sx n="89" d="100"/>
          <a:sy n="89" d="100"/>
        </p:scale>
        <p:origin x="1176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C9C65-B75A-46FD-9EB8-006CF98E7459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3C4FF-7C5A-4BC4-8D13-2C7BCC692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30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F6860-C4D6-41DD-8D64-A87265998D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706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30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8F168-6DB2-4B00-BE36-1D00E8C335D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08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79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36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170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EDB7B-D511-46CE-A375-7C3F6659D74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59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EDB7B-D511-46CE-A375-7C3F6659D74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80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EDB7B-D511-46CE-A375-7C3F6659D74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299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260CB-1021-4DB5-AE45-685A2FD5390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92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F6860-C4D6-41DD-8D64-A87265998D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453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324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025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668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FB9FC-93A1-4D9B-802C-BA99443E9032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73667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58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78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91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260CB-1021-4DB5-AE45-685A2FD5390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906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592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F6860-C4D6-41DD-8D64-A87265998DB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282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243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096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260CB-1021-4DB5-AE45-685A2FD5390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120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219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EDB7B-D511-46CE-A375-7C3F6659D74C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140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EDB7B-D511-46CE-A375-7C3F6659D74C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784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8F168-6DB2-4B00-BE36-1D00E8C335D9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717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8F168-6DB2-4B00-BE36-1D00E8C335D9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765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8F168-6DB2-4B00-BE36-1D00E8C335D9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8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3C4FF-7C5A-4BC4-8D13-2C7BCC692D9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2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F6860-C4D6-41DD-8D64-A87265998D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4288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3C4FF-7C5A-4BC4-8D13-2C7BCC692D90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265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3C4FF-7C5A-4BC4-8D13-2C7BCC692D90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26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25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632A10-DCC6-4A20-9C12-577EF1D0366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24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F6860-C4D6-41DD-8D64-A87265998D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885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97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FB9FC-93A1-4D9B-802C-BA99443E9032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3897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FB9FC-93A1-4D9B-802C-BA99443E9032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9542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50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862A-5E44-4FD8-9647-4CC756534CB0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9A41-0243-451C-AE11-53423A05C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49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862A-5E44-4FD8-9647-4CC756534CB0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9A41-0243-451C-AE11-53423A05C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1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862A-5E44-4FD8-9647-4CC756534CB0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9A41-0243-451C-AE11-53423A05C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7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496C4FA-4B4D-4427-8080-3C9C21BE5146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422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862A-5E44-4FD8-9647-4CC756534CB0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9A41-0243-451C-AE11-53423A05C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08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862A-5E44-4FD8-9647-4CC756534CB0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9A41-0243-451C-AE11-53423A05C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0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862A-5E44-4FD8-9647-4CC756534CB0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9A41-0243-451C-AE11-53423A05C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5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862A-5E44-4FD8-9647-4CC756534CB0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9A41-0243-451C-AE11-53423A05C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28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862A-5E44-4FD8-9647-4CC756534CB0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9A41-0243-451C-AE11-53423A05C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63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862A-5E44-4FD8-9647-4CC756534CB0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9A41-0243-451C-AE11-53423A05C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53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862A-5E44-4FD8-9647-4CC756534CB0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9A41-0243-451C-AE11-53423A05C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5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862A-5E44-4FD8-9647-4CC756534CB0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9A41-0243-451C-AE11-53423A05C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09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E862A-5E44-4FD8-9647-4CC756534CB0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79A41-0243-451C-AE11-53423A05C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1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7" Type="http://schemas.openxmlformats.org/officeDocument/2006/relationships/image" Target="../media/image22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Relationship Id="rId9" Type="http://schemas.openxmlformats.org/officeDocument/2006/relationships/image" Target="../media/image73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46.wmf"/><Relationship Id="rId7" Type="http://schemas.openxmlformats.org/officeDocument/2006/relationships/image" Target="../media/image22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46.wmf"/><Relationship Id="rId7" Type="http://schemas.openxmlformats.org/officeDocument/2006/relationships/image" Target="../media/image22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ypto.edu.pl/Dziembowski/teaching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7809" y="3081354"/>
            <a:ext cx="24288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57" y="3414871"/>
            <a:ext cx="207689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Historical cryptography</a:t>
            </a:r>
            <a:endParaRPr lang="it-IT" dirty="0"/>
          </a:p>
        </p:txBody>
      </p:sp>
      <p:sp>
        <p:nvSpPr>
          <p:cNvPr id="9" name="Oval 8"/>
          <p:cNvSpPr/>
          <p:nvPr/>
        </p:nvSpPr>
        <p:spPr>
          <a:xfrm>
            <a:off x="4776684" y="3272246"/>
            <a:ext cx="1954643" cy="23493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31908" y="3200567"/>
            <a:ext cx="1875233" cy="250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500166" y="1500174"/>
            <a:ext cx="64312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dirty="0" smtClean="0"/>
              <a:t>cryptography </a:t>
            </a:r>
            <a:r>
              <a:rPr lang="it-IT" sz="2800" dirty="0" smtClean="0">
                <a:sym typeface="Symbol"/>
              </a:rPr>
              <a:t> </a:t>
            </a:r>
            <a:r>
              <a:rPr lang="it-IT" sz="2800" dirty="0" smtClean="0"/>
              <a:t>encryption</a:t>
            </a:r>
          </a:p>
          <a:p>
            <a:pPr algn="ctr"/>
            <a:r>
              <a:rPr lang="it-IT" sz="2800" dirty="0" smtClean="0"/>
              <a:t>main applications:  </a:t>
            </a:r>
            <a:r>
              <a:rPr lang="it-IT" sz="2800" b="1" dirty="0" smtClean="0"/>
              <a:t>military and diplomacy</a:t>
            </a:r>
            <a:endParaRPr lang="it-IT" sz="2800" b="1" dirty="0"/>
          </a:p>
        </p:txBody>
      </p:sp>
      <p:grpSp>
        <p:nvGrpSpPr>
          <p:cNvPr id="21" name="Group 14"/>
          <p:cNvGrpSpPr/>
          <p:nvPr/>
        </p:nvGrpSpPr>
        <p:grpSpPr>
          <a:xfrm>
            <a:off x="509558" y="5938854"/>
            <a:ext cx="8429684" cy="785818"/>
            <a:chOff x="357158" y="5786454"/>
            <a:chExt cx="8429684" cy="785818"/>
          </a:xfrm>
        </p:grpSpPr>
        <p:sp>
          <p:nvSpPr>
            <p:cNvPr id="22" name="Right Arrow 21"/>
            <p:cNvSpPr/>
            <p:nvPr/>
          </p:nvSpPr>
          <p:spPr>
            <a:xfrm>
              <a:off x="357158" y="5786454"/>
              <a:ext cx="8429684" cy="785818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7158" y="6000768"/>
              <a:ext cx="1479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ancient times</a:t>
              </a:r>
              <a:endParaRPr lang="it-IT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818968" y="6000768"/>
              <a:ext cx="1334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world war II</a:t>
              </a:r>
              <a:endParaRPr lang="it-IT" b="1" dirty="0"/>
            </a:p>
          </p:txBody>
        </p:sp>
      </p:grpSp>
      <p:grpSp>
        <p:nvGrpSpPr>
          <p:cNvPr id="13" name="Group 9"/>
          <p:cNvGrpSpPr/>
          <p:nvPr/>
        </p:nvGrpSpPr>
        <p:grpSpPr>
          <a:xfrm>
            <a:off x="4601005" y="3215151"/>
            <a:ext cx="2071702" cy="2490787"/>
            <a:chOff x="6143636" y="2928934"/>
            <a:chExt cx="1817190" cy="2347911"/>
          </a:xfrm>
        </p:grpSpPr>
        <p:sp>
          <p:nvSpPr>
            <p:cNvPr id="15" name="Oval 14"/>
            <p:cNvSpPr/>
            <p:nvPr/>
          </p:nvSpPr>
          <p:spPr>
            <a:xfrm>
              <a:off x="6215074" y="3000372"/>
              <a:ext cx="1714512" cy="221457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43636" y="2928934"/>
              <a:ext cx="1817190" cy="2347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39856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505092" cy="1143000"/>
          </a:xfrm>
        </p:spPr>
        <p:txBody>
          <a:bodyPr>
            <a:normAutofit fontScale="90000"/>
          </a:bodyPr>
          <a:lstStyle/>
          <a:p>
            <a:r>
              <a:rPr lang="en-GB" sz="4400" dirty="0" smtClean="0"/>
              <a:t>Encryption Schemes</a:t>
            </a:r>
            <a:br>
              <a:rPr lang="en-GB" sz="4400" dirty="0" smtClean="0"/>
            </a:br>
            <a:r>
              <a:rPr lang="en-GB" sz="4400" dirty="0" smtClean="0"/>
              <a:t>(a very general picture)</a:t>
            </a:r>
            <a:endParaRPr lang="en-US" dirty="0"/>
          </a:p>
        </p:txBody>
      </p:sp>
      <p:pic>
        <p:nvPicPr>
          <p:cNvPr id="5" name="Picture 32" descr="MCj041146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6958" y="2852726"/>
            <a:ext cx="1401763" cy="1457325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57158" y="1785926"/>
            <a:ext cx="82296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Encryption scheme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encryption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decryption procedures</a:t>
            </a:r>
            <a:endParaRPr kumimoji="0" lang="pl-P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6" descr="MCj041580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0758" y="2852726"/>
            <a:ext cx="1368425" cy="1438275"/>
          </a:xfrm>
          <a:prstGeom prst="rect">
            <a:avLst/>
          </a:prstGeom>
          <a:noFill/>
        </p:spPr>
      </p:pic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566958" y="3767126"/>
            <a:ext cx="1241425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dirty="0"/>
              <a:t>encryption</a:t>
            </a:r>
            <a:endParaRPr lang="en-US" sz="1800" dirty="0"/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4319558" y="3767126"/>
            <a:ext cx="1447800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800" dirty="0" err="1"/>
              <a:t>ciphertext</a:t>
            </a:r>
            <a:r>
              <a:rPr lang="en-GB" sz="1800" dirty="0"/>
              <a:t> </a:t>
            </a:r>
            <a:r>
              <a:rPr lang="en-GB" sz="1800" b="1" dirty="0">
                <a:solidFill>
                  <a:srgbClr val="993300"/>
                </a:solidFill>
              </a:rPr>
              <a:t>c</a:t>
            </a:r>
            <a:endParaRPr lang="en-US" sz="1800" b="1" dirty="0">
              <a:solidFill>
                <a:srgbClr val="993300"/>
              </a:solidFill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6453158" y="3767126"/>
            <a:ext cx="1241425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/>
              <a:t>decryption</a:t>
            </a:r>
            <a:endParaRPr lang="en-US" sz="1800"/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8129558" y="3767126"/>
            <a:ext cx="762000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800" b="1" dirty="0">
                <a:solidFill>
                  <a:srgbClr val="993300"/>
                </a:solidFill>
              </a:rPr>
              <a:t>m</a:t>
            </a:r>
            <a:endParaRPr lang="en-US" sz="1800" b="1" dirty="0">
              <a:solidFill>
                <a:srgbClr val="993300"/>
              </a:solidFill>
            </a:endParaRPr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500033" y="3786184"/>
            <a:ext cx="2066925" cy="369888"/>
            <a:chOff x="285" y="2579"/>
            <a:chExt cx="1302" cy="233"/>
          </a:xfrm>
        </p:grpSpPr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285" y="2579"/>
              <a:ext cx="912" cy="23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sz="1800"/>
                <a:t>plaintext</a:t>
              </a:r>
              <a:r>
                <a:rPr lang="en-GB" sz="1800" b="1">
                  <a:solidFill>
                    <a:srgbClr val="993300"/>
                  </a:solidFill>
                </a:rPr>
                <a:t> m</a:t>
              </a:r>
              <a:endParaRPr lang="en-US" sz="1800" b="1">
                <a:solidFill>
                  <a:srgbClr val="993300"/>
                </a:solidFill>
              </a:endParaRPr>
            </a:p>
          </p:txBody>
        </p:sp>
        <p:cxnSp>
          <p:nvCxnSpPr>
            <p:cNvPr id="15" name="AutoShape 25"/>
            <p:cNvCxnSpPr>
              <a:cxnSpLocks noChangeShapeType="1"/>
              <a:stCxn id="14" idx="3"/>
              <a:endCxn id="9" idx="1"/>
            </p:cNvCxnSpPr>
            <p:nvPr/>
          </p:nvCxnSpPr>
          <p:spPr bwMode="auto">
            <a:xfrm flipV="1">
              <a:off x="1197" y="2683"/>
              <a:ext cx="390" cy="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cxnSp>
        <p:nvCxnSpPr>
          <p:cNvPr id="16" name="AutoShape 26"/>
          <p:cNvCxnSpPr>
            <a:cxnSpLocks noChangeShapeType="1"/>
            <a:stCxn id="9" idx="3"/>
            <a:endCxn id="10" idx="1"/>
          </p:cNvCxnSpPr>
          <p:nvPr/>
        </p:nvCxnSpPr>
        <p:spPr bwMode="auto">
          <a:xfrm>
            <a:off x="3808383" y="3952864"/>
            <a:ext cx="5111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7" name="AutoShape 27"/>
          <p:cNvCxnSpPr>
            <a:cxnSpLocks noChangeShapeType="1"/>
            <a:stCxn id="10" idx="3"/>
            <a:endCxn id="11" idx="1"/>
          </p:cNvCxnSpPr>
          <p:nvPr/>
        </p:nvCxnSpPr>
        <p:spPr bwMode="auto">
          <a:xfrm>
            <a:off x="5767358" y="3952864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8" name="AutoShape 28"/>
          <p:cNvCxnSpPr>
            <a:cxnSpLocks noChangeShapeType="1"/>
            <a:stCxn id="11" idx="3"/>
            <a:endCxn id="12" idx="1"/>
          </p:cNvCxnSpPr>
          <p:nvPr/>
        </p:nvCxnSpPr>
        <p:spPr bwMode="auto">
          <a:xfrm>
            <a:off x="7694583" y="3952864"/>
            <a:ext cx="434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" name="AutoShape 29"/>
          <p:cNvCxnSpPr>
            <a:cxnSpLocks noChangeShapeType="1"/>
            <a:stCxn id="10" idx="2"/>
          </p:cNvCxnSpPr>
          <p:nvPr/>
        </p:nvCxnSpPr>
        <p:spPr bwMode="auto">
          <a:xfrm>
            <a:off x="5043458" y="4137014"/>
            <a:ext cx="44450" cy="1001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5691158" y="5291126"/>
            <a:ext cx="2290763" cy="4000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dirty="0"/>
              <a:t>should not learn </a:t>
            </a:r>
            <a:r>
              <a:rPr lang="en-GB" sz="2000" b="1" dirty="0">
                <a:solidFill>
                  <a:srgbClr val="993300"/>
                </a:solidFill>
              </a:rPr>
              <a:t>m</a:t>
            </a:r>
            <a:endParaRPr lang="en-US" sz="2000" b="1" dirty="0">
              <a:solidFill>
                <a:srgbClr val="9933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7488" y="4214818"/>
            <a:ext cx="63671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Alice</a:t>
            </a:r>
            <a:endParaRPr lang="it-IT" dirty="0"/>
          </a:p>
        </p:txBody>
      </p:sp>
      <p:sp>
        <p:nvSpPr>
          <p:cNvPr id="23" name="TextBox 22"/>
          <p:cNvSpPr txBox="1"/>
          <p:nvPr/>
        </p:nvSpPr>
        <p:spPr>
          <a:xfrm>
            <a:off x="6858016" y="4214818"/>
            <a:ext cx="55335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Bob</a:t>
            </a:r>
            <a:endParaRPr lang="it-IT" dirty="0"/>
          </a:p>
        </p:txBody>
      </p:sp>
      <p:grpSp>
        <p:nvGrpSpPr>
          <p:cNvPr id="4" name="Group 3"/>
          <p:cNvGrpSpPr/>
          <p:nvPr/>
        </p:nvGrpSpPr>
        <p:grpSpPr>
          <a:xfrm>
            <a:off x="4167158" y="5138726"/>
            <a:ext cx="1841500" cy="1642507"/>
            <a:chOff x="4167158" y="5138726"/>
            <a:chExt cx="1841500" cy="1642507"/>
          </a:xfrm>
        </p:grpSpPr>
        <p:pic>
          <p:nvPicPr>
            <p:cNvPr id="7" name="Picture 5" descr="MCj0435941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67158" y="5138726"/>
              <a:ext cx="1841500" cy="1273175"/>
            </a:xfrm>
            <a:prstGeom prst="rect">
              <a:avLst/>
            </a:prstGeom>
            <a:noFill/>
          </p:spPr>
        </p:pic>
        <p:sp>
          <p:nvSpPr>
            <p:cNvPr id="24" name="TextBox 23"/>
            <p:cNvSpPr txBox="1"/>
            <p:nvPr/>
          </p:nvSpPr>
          <p:spPr>
            <a:xfrm>
              <a:off x="4526574" y="6411901"/>
              <a:ext cx="508857" cy="369332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it-IT" dirty="0" smtClean="0"/>
                <a:t>Eve</a:t>
              </a:r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172947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12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Kerckhoffs</a:t>
            </a:r>
            <a:r>
              <a:rPr lang="en-US" b="1" dirty="0" smtClean="0"/>
              <a:t>' principle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D1091075-F65F-4D3D-BE50-5BF097D7B617}" type="slidenum">
              <a:rPr lang="it-IT"/>
              <a:pPr/>
              <a:t>11</a:t>
            </a:fld>
            <a:endParaRPr lang="it-IT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343400"/>
            <a:ext cx="9144000" cy="2209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667000" y="1752600"/>
            <a:ext cx="5943600" cy="2438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Auguste Kerckhoffs</a:t>
            </a:r>
            <a:r>
              <a:rPr kumimoji="0" lang="en-US" sz="28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(1883)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65760" marR="0" lvl="0" indent="-283464" algn="ctr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enemy knows the system</a:t>
            </a:r>
            <a:br>
              <a:rPr kumimoji="0" lang="en-GB" sz="2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GB" sz="2800" b="0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cipher should remain secure even if </a:t>
            </a:r>
            <a:r>
              <a:rPr kumimoji="0" lang="en-GB" sz="2800" b="1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adversary knows the specification of the cipher</a:t>
            </a:r>
            <a:r>
              <a:rPr kumimoji="0" lang="pl-PL" sz="2800" b="1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65760" marR="0" lvl="0" indent="-283464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" descr="Kerkhoff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828800"/>
            <a:ext cx="1557338" cy="2133600"/>
          </a:xfrm>
          <a:prstGeom prst="rect">
            <a:avLst/>
          </a:prstGeom>
          <a:noFill/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61999" y="4383701"/>
            <a:ext cx="7483475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400" dirty="0"/>
              <a:t>The only thing that is </a:t>
            </a:r>
            <a:r>
              <a:rPr lang="en-GB" sz="2400" b="1" dirty="0">
                <a:solidFill>
                  <a:srgbClr val="003366"/>
                </a:solidFill>
              </a:rPr>
              <a:t>secret</a:t>
            </a:r>
            <a:r>
              <a:rPr lang="en-GB" sz="2400" dirty="0"/>
              <a:t> is a </a:t>
            </a:r>
            <a:br>
              <a:rPr lang="en-GB" sz="2400" dirty="0"/>
            </a:br>
            <a:endParaRPr lang="en-GB" sz="2400" dirty="0"/>
          </a:p>
          <a:p>
            <a:pPr algn="ctr"/>
            <a:r>
              <a:rPr lang="en-GB" sz="2400" dirty="0" smtClean="0"/>
              <a:t>key</a:t>
            </a:r>
            <a:r>
              <a:rPr lang="en-GB" sz="2400" b="1" dirty="0" smtClean="0">
                <a:solidFill>
                  <a:srgbClr val="993300"/>
                </a:solidFill>
              </a:rPr>
              <a:t> </a:t>
            </a:r>
            <a:r>
              <a:rPr lang="pl-PL" sz="2400" b="1" dirty="0">
                <a:solidFill>
                  <a:srgbClr val="993300"/>
                </a:solidFill>
              </a:rPr>
              <a:t>k</a:t>
            </a: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  <a:p>
            <a:pPr algn="ctr"/>
            <a:r>
              <a:rPr lang="en-GB" sz="2400" dirty="0"/>
              <a:t>that is </a:t>
            </a:r>
            <a:r>
              <a:rPr lang="en-GB" sz="2400" b="1" dirty="0"/>
              <a:t>usually chosen uniformly at random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83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E420-7557-4766-A487-34814C01308C}" type="slidenum">
              <a:rPr lang="it-IT"/>
              <a:pPr/>
              <a:t>12</a:t>
            </a:fld>
            <a:endParaRPr lang="it-IT"/>
          </a:p>
        </p:txBody>
      </p:sp>
      <p:pic>
        <p:nvPicPr>
          <p:cNvPr id="12319" name="Picture 31" descr="MCj041146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719250"/>
            <a:ext cx="1401763" cy="1457325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GB"/>
              <a:t>A more refined picture</a:t>
            </a:r>
            <a:endParaRPr lang="en-US"/>
          </a:p>
        </p:txBody>
      </p:sp>
      <p:pic>
        <p:nvPicPr>
          <p:cNvPr id="12292" name="Picture 4" descr="MCj041580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643050"/>
            <a:ext cx="1368425" cy="1438275"/>
          </a:xfrm>
          <a:prstGeom prst="rect">
            <a:avLst/>
          </a:prstGeom>
          <a:noFill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04800" y="2557450"/>
            <a:ext cx="1447800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800"/>
              <a:t>plaintext</a:t>
            </a:r>
            <a:r>
              <a:rPr lang="en-GB" sz="1800" b="1">
                <a:solidFill>
                  <a:srgbClr val="993300"/>
                </a:solidFill>
              </a:rPr>
              <a:t> m</a:t>
            </a:r>
            <a:endParaRPr lang="en-US" sz="1800" b="1">
              <a:solidFill>
                <a:srgbClr val="993300"/>
              </a:solidFill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362200" y="2557450"/>
            <a:ext cx="1241425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/>
              <a:t>encryption</a:t>
            </a:r>
            <a:endParaRPr lang="en-US" sz="180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114800" y="2557450"/>
            <a:ext cx="1447800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800"/>
              <a:t>ciphertext </a:t>
            </a:r>
            <a:r>
              <a:rPr lang="en-GB" sz="1800" b="1">
                <a:solidFill>
                  <a:srgbClr val="993300"/>
                </a:solidFill>
              </a:rPr>
              <a:t>c</a:t>
            </a:r>
            <a:endParaRPr lang="en-US" sz="1800" b="1">
              <a:solidFill>
                <a:srgbClr val="993300"/>
              </a:solidFill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6172200" y="2557450"/>
            <a:ext cx="1241425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/>
              <a:t>decryption</a:t>
            </a:r>
            <a:endParaRPr lang="en-US" sz="1800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7924800" y="2557450"/>
            <a:ext cx="762000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800" b="1">
                <a:solidFill>
                  <a:srgbClr val="993300"/>
                </a:solidFill>
              </a:rPr>
              <a:t>m</a:t>
            </a:r>
            <a:endParaRPr lang="en-US" sz="1800" b="1">
              <a:solidFill>
                <a:srgbClr val="993300"/>
              </a:solidFill>
            </a:endParaRPr>
          </a:p>
        </p:txBody>
      </p:sp>
      <p:cxnSp>
        <p:nvCxnSpPr>
          <p:cNvPr id="12299" name="AutoShape 11"/>
          <p:cNvCxnSpPr>
            <a:cxnSpLocks noChangeShapeType="1"/>
            <a:stCxn id="12293" idx="3"/>
            <a:endCxn id="12294" idx="1"/>
          </p:cNvCxnSpPr>
          <p:nvPr/>
        </p:nvCxnSpPr>
        <p:spPr bwMode="auto">
          <a:xfrm>
            <a:off x="1752600" y="2743188"/>
            <a:ext cx="609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300" name="AutoShape 12"/>
          <p:cNvCxnSpPr>
            <a:cxnSpLocks noChangeShapeType="1"/>
            <a:stCxn id="12294" idx="3"/>
            <a:endCxn id="12295" idx="1"/>
          </p:cNvCxnSpPr>
          <p:nvPr/>
        </p:nvCxnSpPr>
        <p:spPr bwMode="auto">
          <a:xfrm>
            <a:off x="3603625" y="2743188"/>
            <a:ext cx="5111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301" name="AutoShape 13"/>
          <p:cNvCxnSpPr>
            <a:cxnSpLocks noChangeShapeType="1"/>
            <a:stCxn id="12295" idx="3"/>
            <a:endCxn id="12297" idx="1"/>
          </p:cNvCxnSpPr>
          <p:nvPr/>
        </p:nvCxnSpPr>
        <p:spPr bwMode="auto">
          <a:xfrm>
            <a:off x="5562600" y="2743188"/>
            <a:ext cx="609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302" name="AutoShape 14"/>
          <p:cNvCxnSpPr>
            <a:cxnSpLocks noChangeShapeType="1"/>
            <a:stCxn id="12297" idx="3"/>
            <a:endCxn id="12298" idx="1"/>
          </p:cNvCxnSpPr>
          <p:nvPr/>
        </p:nvCxnSpPr>
        <p:spPr bwMode="auto">
          <a:xfrm>
            <a:off x="7413625" y="2743188"/>
            <a:ext cx="5111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2286000" y="3548050"/>
            <a:ext cx="1371600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800"/>
              <a:t>key</a:t>
            </a:r>
            <a:r>
              <a:rPr lang="en-GB" sz="1800" b="1">
                <a:solidFill>
                  <a:srgbClr val="993300"/>
                </a:solidFill>
              </a:rPr>
              <a:t> k</a:t>
            </a:r>
            <a:endParaRPr lang="en-US" sz="1800" b="1">
              <a:solidFill>
                <a:srgbClr val="993300"/>
              </a:solidFill>
            </a:endParaRP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6096000" y="3548050"/>
            <a:ext cx="1447800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800"/>
              <a:t>key</a:t>
            </a:r>
            <a:r>
              <a:rPr lang="en-GB" sz="1800" b="1">
                <a:solidFill>
                  <a:srgbClr val="993300"/>
                </a:solidFill>
              </a:rPr>
              <a:t> k</a:t>
            </a:r>
            <a:endParaRPr lang="en-US" sz="1800" b="1">
              <a:solidFill>
                <a:srgbClr val="993300"/>
              </a:solidFill>
            </a:endParaRPr>
          </a:p>
        </p:txBody>
      </p:sp>
      <p:cxnSp>
        <p:nvCxnSpPr>
          <p:cNvPr id="12305" name="AutoShape 17"/>
          <p:cNvCxnSpPr>
            <a:cxnSpLocks noChangeShapeType="1"/>
            <a:stCxn id="12303" idx="0"/>
          </p:cNvCxnSpPr>
          <p:nvPr/>
        </p:nvCxnSpPr>
        <p:spPr bwMode="auto">
          <a:xfrm flipH="1" flipV="1">
            <a:off x="2970213" y="3081325"/>
            <a:ext cx="1587" cy="466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306" name="AutoShape 18"/>
          <p:cNvCxnSpPr>
            <a:cxnSpLocks noChangeShapeType="1"/>
            <a:stCxn id="12304" idx="0"/>
          </p:cNvCxnSpPr>
          <p:nvPr/>
        </p:nvCxnSpPr>
        <p:spPr bwMode="auto">
          <a:xfrm flipH="1" flipV="1">
            <a:off x="6818313" y="3144825"/>
            <a:ext cx="1587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pic>
        <p:nvPicPr>
          <p:cNvPr id="21" name="Picture 5" descr="MCj0435941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3714752"/>
            <a:ext cx="1285884" cy="889034"/>
          </a:xfrm>
          <a:prstGeom prst="rect">
            <a:avLst/>
          </a:prstGeom>
          <a:noFill/>
        </p:spPr>
      </p:pic>
      <p:cxnSp>
        <p:nvCxnSpPr>
          <p:cNvPr id="22" name="AutoShape 29"/>
          <p:cNvCxnSpPr>
            <a:cxnSpLocks noChangeShapeType="1"/>
            <a:endCxn id="21" idx="0"/>
          </p:cNvCxnSpPr>
          <p:nvPr/>
        </p:nvCxnSpPr>
        <p:spPr bwMode="auto">
          <a:xfrm rot="5400000">
            <a:off x="4360064" y="3288500"/>
            <a:ext cx="781064" cy="714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5486400" y="4191000"/>
            <a:ext cx="2286017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000" dirty="0" smtClean="0"/>
              <a:t>doesn’t know </a:t>
            </a:r>
            <a:r>
              <a:rPr lang="en-GB" sz="2000" b="1" dirty="0" smtClean="0">
                <a:solidFill>
                  <a:srgbClr val="C00000"/>
                </a:solidFill>
              </a:rPr>
              <a:t>k</a:t>
            </a:r>
            <a:r>
              <a:rPr lang="en-GB" sz="2000" b="1" dirty="0" smtClean="0"/>
              <a:t> </a:t>
            </a:r>
            <a:r>
              <a:rPr lang="en-GB" sz="2000" dirty="0" smtClean="0"/>
              <a:t>should </a:t>
            </a:r>
            <a:r>
              <a:rPr lang="en-GB" sz="2000" dirty="0"/>
              <a:t>not learn </a:t>
            </a:r>
            <a:r>
              <a:rPr lang="en-GB" sz="2000" b="1" dirty="0" smtClean="0">
                <a:solidFill>
                  <a:srgbClr val="C00000"/>
                </a:solidFill>
              </a:rPr>
              <a:t>m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25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3" grpId="0" animBg="1"/>
      <p:bldP spid="12304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857760"/>
            <a:ext cx="9144000" cy="200024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sz="4400" dirty="0" err="1" smtClean="0"/>
              <a:t>Kerckhoffs</a:t>
            </a:r>
            <a:r>
              <a:rPr lang="en-US" sz="4400" dirty="0" smtClean="0"/>
              <a:t>' principle: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643050"/>
            <a:ext cx="8267728" cy="3838588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 typeface="+mj-lt"/>
              <a:buAutoNum type="arabicPeriod"/>
            </a:pPr>
            <a:r>
              <a:rPr lang="en-US" sz="2400" dirty="0" smtClean="0"/>
              <a:t>I</a:t>
            </a:r>
            <a:r>
              <a:rPr lang="pl-PL" sz="2400" dirty="0" smtClean="0"/>
              <a:t>t </a:t>
            </a:r>
            <a:r>
              <a:rPr lang="en-GB" sz="2400" dirty="0" smtClean="0"/>
              <a:t>is unrealistic to assume that the design details remain secret. Too many people need to know. Software/hardware can be </a:t>
            </a:r>
            <a:r>
              <a:rPr lang="en-GB" sz="2400" b="1" dirty="0" smtClean="0">
                <a:solidFill>
                  <a:srgbClr val="993300"/>
                </a:solidFill>
              </a:rPr>
              <a:t>reverse-engineered!</a:t>
            </a:r>
            <a:endParaRPr lang="en-GB" sz="2400" dirty="0" smtClean="0"/>
          </a:p>
          <a:p>
            <a:pPr marL="596646" indent="-514350">
              <a:buFont typeface="+mj-lt"/>
              <a:buAutoNum type="arabicPeriod"/>
            </a:pPr>
            <a:r>
              <a:rPr lang="en-GB" sz="2400" dirty="0"/>
              <a:t>P</a:t>
            </a:r>
            <a:r>
              <a:rPr lang="en-GB" sz="2400" dirty="0" smtClean="0"/>
              <a:t>airwise-shared keys are easier to </a:t>
            </a:r>
            <a:r>
              <a:rPr lang="en-GB" sz="2400" b="1" dirty="0" smtClean="0">
                <a:solidFill>
                  <a:srgbClr val="003366"/>
                </a:solidFill>
              </a:rPr>
              <a:t>protect</a:t>
            </a:r>
            <a:r>
              <a:rPr lang="en-GB" sz="2400" dirty="0" smtClean="0"/>
              <a:t>, </a:t>
            </a:r>
            <a:r>
              <a:rPr lang="en-GB" sz="2400" b="1" dirty="0" smtClean="0">
                <a:solidFill>
                  <a:srgbClr val="003366"/>
                </a:solidFill>
              </a:rPr>
              <a:t>generate</a:t>
            </a:r>
            <a:r>
              <a:rPr lang="en-GB" sz="2400" dirty="0" smtClean="0"/>
              <a:t> and </a:t>
            </a:r>
            <a:r>
              <a:rPr lang="en-GB" sz="2400" b="1" dirty="0" smtClean="0">
                <a:solidFill>
                  <a:srgbClr val="003366"/>
                </a:solidFill>
              </a:rPr>
              <a:t>replace</a:t>
            </a:r>
            <a:r>
              <a:rPr lang="en-GB" sz="2400" dirty="0" smtClean="0"/>
              <a:t>.</a:t>
            </a:r>
          </a:p>
          <a:p>
            <a:pPr marL="596646" indent="-514350">
              <a:buFont typeface="+mj-lt"/>
              <a:buAutoNum type="arabicPeriod"/>
            </a:pPr>
            <a:r>
              <a:rPr lang="en-GB" sz="2400" dirty="0" smtClean="0"/>
              <a:t>The design details can be discussed and </a:t>
            </a:r>
            <a:r>
              <a:rPr lang="en-GB" sz="2400" b="1" dirty="0" smtClean="0">
                <a:solidFill>
                  <a:srgbClr val="003366"/>
                </a:solidFill>
              </a:rPr>
              <a:t>analyzed in public</a:t>
            </a:r>
            <a:r>
              <a:rPr lang="en-GB" sz="2400" dirty="0" smtClean="0"/>
              <a:t>.  </a:t>
            </a:r>
            <a:endParaRPr lang="pl-PL" sz="2400" dirty="0" smtClean="0"/>
          </a:p>
          <a:p>
            <a:pPr marL="596646" indent="-514350">
              <a:buFont typeface="+mj-lt"/>
              <a:buAutoNum type="arabicPeriod"/>
            </a:pPr>
            <a:r>
              <a:rPr lang="en-GB" sz="2400" dirty="0"/>
              <a:t>What would it even mean formally that the specification is unknown? Does it have a </a:t>
            </a:r>
            <a:r>
              <a:rPr lang="en-GB" sz="2400" b="1" dirty="0">
                <a:solidFill>
                  <a:srgbClr val="002060"/>
                </a:solidFill>
              </a:rPr>
              <a:t>distribution</a:t>
            </a:r>
            <a:r>
              <a:rPr lang="en-GB" sz="2400" dirty="0"/>
              <a:t>?</a:t>
            </a:r>
          </a:p>
          <a:p>
            <a:pPr marL="596646" indent="-514350">
              <a:buFont typeface="+mj-lt"/>
              <a:buAutoNum type="arabicPeriod"/>
            </a:pPr>
            <a:endParaRPr lang="en-GB" dirty="0" smtClean="0"/>
          </a:p>
        </p:txBody>
      </p:sp>
      <p:sp>
        <p:nvSpPr>
          <p:cNvPr id="6" name="Rectangle 5"/>
          <p:cNvSpPr/>
          <p:nvPr/>
        </p:nvSpPr>
        <p:spPr>
          <a:xfrm>
            <a:off x="1214414" y="5286388"/>
            <a:ext cx="6643734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en-GB" sz="2800" dirty="0" smtClean="0"/>
              <a:t>Not respecting this principle </a:t>
            </a:r>
          </a:p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en-GB" sz="2800" dirty="0" smtClean="0"/>
              <a:t>=</a:t>
            </a:r>
          </a:p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en-GB" sz="2800" dirty="0" smtClean="0"/>
              <a:t>``</a:t>
            </a:r>
            <a:r>
              <a:rPr lang="en-GB" sz="2800" b="1" dirty="0" smtClean="0"/>
              <a:t>security by obscurity</a:t>
            </a:r>
            <a:r>
              <a:rPr lang="en-GB" sz="2800" dirty="0" smtClean="0"/>
              <a:t>”.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64163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433654" cy="1143000"/>
          </a:xfrm>
        </p:spPr>
        <p:txBody>
          <a:bodyPr/>
          <a:lstStyle/>
          <a:p>
            <a:r>
              <a:rPr lang="en-GB" dirty="0" smtClean="0"/>
              <a:t>A mathematical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127453"/>
            <a:ext cx="8429684" cy="14287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Lucida Calligraphy"/>
              </a:rPr>
              <a:t>K</a:t>
            </a:r>
            <a:r>
              <a:rPr lang="en-US" sz="2400" b="1" i="1" dirty="0" smtClean="0"/>
              <a:t> </a:t>
            </a:r>
            <a:r>
              <a:rPr lang="en-US" sz="2400" dirty="0" smtClean="0"/>
              <a:t> </a:t>
            </a:r>
            <a:r>
              <a:rPr lang="pl-PL" sz="2400" dirty="0" smtClean="0"/>
              <a:t>– </a:t>
            </a:r>
            <a:r>
              <a:rPr lang="pl-PL" sz="2400" b="1" dirty="0" smtClean="0">
                <a:solidFill>
                  <a:srgbClr val="002060"/>
                </a:solidFill>
              </a:rPr>
              <a:t>key</a:t>
            </a:r>
            <a:r>
              <a:rPr lang="pl-PL" sz="2400" dirty="0" smtClean="0"/>
              <a:t> space</a:t>
            </a:r>
            <a:r>
              <a:rPr lang="en-US" sz="2400" dirty="0" smtClean="0"/>
              <a:t>:                       </a:t>
            </a:r>
          </a:p>
          <a:p>
            <a:pPr>
              <a:buNone/>
            </a:pPr>
            <a:r>
              <a:rPr lang="pl-PL" sz="2400" b="1" dirty="0" smtClean="0">
                <a:solidFill>
                  <a:srgbClr val="C00000"/>
                </a:solidFill>
                <a:latin typeface="Lucida Calligraphy"/>
              </a:rPr>
              <a:t>M</a:t>
            </a:r>
            <a:r>
              <a:rPr lang="pl-PL" sz="2400" b="1" i="1" dirty="0" smtClean="0"/>
              <a:t> </a:t>
            </a:r>
            <a:r>
              <a:rPr lang="pl-PL" sz="2400" dirty="0" smtClean="0"/>
              <a:t>– </a:t>
            </a:r>
            <a:r>
              <a:rPr lang="pl-PL" sz="2400" b="1" dirty="0" smtClean="0">
                <a:solidFill>
                  <a:srgbClr val="002060"/>
                </a:solidFill>
              </a:rPr>
              <a:t>plaintext</a:t>
            </a:r>
            <a:r>
              <a:rPr lang="pl-PL" sz="2400" dirty="0" smtClean="0"/>
              <a:t> space</a:t>
            </a:r>
            <a:r>
              <a:rPr lang="en-US" sz="2400" dirty="0" smtClean="0"/>
              <a:t>              </a:t>
            </a:r>
          </a:p>
          <a:p>
            <a:pPr>
              <a:buNone/>
            </a:pPr>
            <a:r>
              <a:rPr lang="pl-PL" sz="2400" b="1" dirty="0" smtClean="0">
                <a:solidFill>
                  <a:srgbClr val="C00000"/>
                </a:solidFill>
                <a:latin typeface="Lucida Calligraphy"/>
              </a:rPr>
              <a:t>C</a:t>
            </a:r>
            <a:r>
              <a:rPr lang="pl-PL" sz="2400" b="1" i="1" dirty="0" smtClean="0"/>
              <a:t> </a:t>
            </a:r>
            <a:r>
              <a:rPr lang="pl-PL" sz="2400" dirty="0" smtClean="0"/>
              <a:t> - </a:t>
            </a:r>
            <a:r>
              <a:rPr lang="pl-PL" sz="2400" b="1" dirty="0" smtClean="0">
                <a:solidFill>
                  <a:srgbClr val="002060"/>
                </a:solidFill>
              </a:rPr>
              <a:t>ciphertext</a:t>
            </a:r>
            <a:r>
              <a:rPr lang="pl-PL" sz="2400" dirty="0" smtClean="0"/>
              <a:t> space</a:t>
            </a:r>
          </a:p>
          <a:p>
            <a:pPr>
              <a:buNone/>
            </a:pPr>
            <a:endParaRPr lang="pl-PL" sz="2400" b="1" dirty="0" smtClean="0">
              <a:latin typeface="Gill Sans MT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7158" y="2699089"/>
            <a:ext cx="8433654" cy="1357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encryption scheme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a pair 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(Enc,Dec)</a:t>
            </a:r>
            <a:r>
              <a:rPr kumimoji="0" lang="pl-PL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where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Enc : </a:t>
            </a:r>
            <a:r>
              <a:rPr kumimoji="0" lang="pl-PL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Calligraphy"/>
              </a:rPr>
              <a:t>K</a:t>
            </a:r>
            <a:r>
              <a:rPr kumimoji="0" lang="pl-PL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× </a:t>
            </a:r>
            <a:r>
              <a:rPr kumimoji="0" lang="pl-PL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Calligraphy"/>
              </a:rPr>
              <a:t>M</a:t>
            </a:r>
            <a:r>
              <a:rPr kumimoji="0" lang="pl-PL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→ </a:t>
            </a:r>
            <a:r>
              <a:rPr kumimoji="0" lang="pl-PL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Calligraphy"/>
              </a:rPr>
              <a:t>C 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is an 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encryption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algorithm,</a:t>
            </a: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Dec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 :</a:t>
            </a:r>
            <a:r>
              <a:rPr kumimoji="0" lang="pl-PL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Calligraphy"/>
              </a:rPr>
              <a:t>K</a:t>
            </a:r>
            <a:r>
              <a:rPr kumimoji="0" lang="pl-PL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× </a:t>
            </a:r>
            <a:r>
              <a:rPr kumimoji="0" lang="pl-PL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Calligraphy"/>
              </a:rPr>
              <a:t>C</a:t>
            </a:r>
            <a:r>
              <a:rPr kumimoji="0" lang="pl-PL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→ </a:t>
            </a:r>
            <a:r>
              <a:rPr kumimoji="0" lang="pl-PL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Calligraphy"/>
              </a:rPr>
              <a:t>M</a:t>
            </a:r>
            <a:r>
              <a:rPr kumimoji="0" lang="pl-PL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an 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decryption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algorithm.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7158" y="4199287"/>
            <a:ext cx="8433654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We will sometimes write 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Enc</a:t>
            </a:r>
            <a:r>
              <a:rPr kumimoji="0" lang="pl-PL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k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(m)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and 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Dec</a:t>
            </a:r>
            <a:r>
              <a:rPr kumimoji="0" lang="pl-PL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k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(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c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)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 instead of 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Enc(k,m)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and 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Dec(k,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c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)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0166" y="5429264"/>
            <a:ext cx="6500858" cy="1000274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3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400" b="1" u="sng" dirty="0" smtClean="0">
                <a:solidFill>
                  <a:srgbClr val="002060"/>
                </a:solidFill>
              </a:rPr>
              <a:t>Correctness</a:t>
            </a:r>
          </a:p>
          <a:p>
            <a:pPr algn="ctr"/>
            <a:endParaRPr lang="pl-PL" sz="1100" u="sng" dirty="0" smtClean="0">
              <a:solidFill>
                <a:srgbClr val="002060"/>
              </a:solidFill>
            </a:endParaRPr>
          </a:p>
          <a:p>
            <a:pPr algn="ctr"/>
            <a:r>
              <a:rPr lang="pl-PL" sz="2400" dirty="0" smtClean="0"/>
              <a:t>for every </a:t>
            </a:r>
            <a:r>
              <a:rPr lang="pl-PL" sz="2400" b="1" dirty="0" smtClean="0">
                <a:solidFill>
                  <a:srgbClr val="C00000"/>
                </a:solidFill>
              </a:rPr>
              <a:t>k</a:t>
            </a:r>
            <a:r>
              <a:rPr lang="en-US" sz="2400" b="1" dirty="0" smtClean="0">
                <a:solidFill>
                  <a:srgbClr val="C00000"/>
                </a:solidFill>
              </a:rPr>
              <a:t>, m</a:t>
            </a:r>
            <a:r>
              <a:rPr lang="pl-PL" sz="2400" dirty="0" smtClean="0"/>
              <a:t> we should have </a:t>
            </a:r>
            <a:r>
              <a:rPr lang="pl-PL" sz="2400" b="1" dirty="0" smtClean="0">
                <a:solidFill>
                  <a:srgbClr val="C00000"/>
                </a:solidFill>
              </a:rPr>
              <a:t>Dec</a:t>
            </a:r>
            <a:r>
              <a:rPr lang="pl-PL" sz="2400" b="1" baseline="-25000" dirty="0" smtClean="0">
                <a:solidFill>
                  <a:srgbClr val="C00000"/>
                </a:solidFill>
              </a:rPr>
              <a:t>k</a:t>
            </a:r>
            <a:r>
              <a:rPr lang="pl-PL" sz="2400" b="1" dirty="0" smtClean="0">
                <a:solidFill>
                  <a:srgbClr val="C00000"/>
                </a:solidFill>
              </a:rPr>
              <a:t>(Enc</a:t>
            </a:r>
            <a:r>
              <a:rPr lang="pl-PL" sz="2400" b="1" baseline="-25000" dirty="0" smtClean="0">
                <a:solidFill>
                  <a:srgbClr val="C00000"/>
                </a:solidFill>
              </a:rPr>
              <a:t>k</a:t>
            </a:r>
            <a:r>
              <a:rPr lang="pl-PL" sz="2400" b="1" dirty="0" smtClean="0">
                <a:solidFill>
                  <a:srgbClr val="C00000"/>
                </a:solidFill>
              </a:rPr>
              <a:t>(m)) = m</a:t>
            </a:r>
            <a:r>
              <a:rPr lang="pl-PL" sz="2400" dirty="0" smtClean="0">
                <a:solidFill>
                  <a:schemeClr val="tx1"/>
                </a:solidFill>
                <a:latin typeface="Gill Sans MT" pitchFamily="34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299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en-US" dirty="0" smtClean="0"/>
              <a:t>Idea 1:  Shift cipher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>
              <a:buNone/>
            </a:pPr>
            <a:r>
              <a:rPr lang="pl-PL" sz="2400" b="1" dirty="0" smtClean="0">
                <a:solidFill>
                  <a:srgbClr val="C00000"/>
                </a:solidFill>
                <a:latin typeface="Lucida Calligraphy"/>
              </a:rPr>
              <a:t>M</a:t>
            </a:r>
            <a:r>
              <a:rPr lang="en-US" sz="2400" b="1" dirty="0" smtClean="0">
                <a:solidFill>
                  <a:srgbClr val="C00000"/>
                </a:solidFill>
                <a:latin typeface="Lucida Calligraphy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= </a:t>
            </a:r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words over alphabet </a:t>
            </a:r>
            <a:r>
              <a:rPr lang="it-IT" sz="2400" b="1" dirty="0" smtClean="0">
                <a:solidFill>
                  <a:srgbClr val="C00000"/>
                </a:solidFill>
                <a:latin typeface="+mj-lt"/>
              </a:rPr>
              <a:t>{A,...,Z} </a:t>
            </a:r>
            <a:r>
              <a:rPr lang="it-IT" sz="2400" b="1" dirty="0" smtClean="0">
                <a:solidFill>
                  <a:srgbClr val="C00000"/>
                </a:solidFill>
                <a:latin typeface="Arial"/>
                <a:cs typeface="Arial"/>
              </a:rPr>
              <a:t>≈ </a:t>
            </a:r>
            <a:r>
              <a:rPr lang="it-IT" sz="2400" b="1" dirty="0" smtClean="0">
                <a:solidFill>
                  <a:srgbClr val="C00000"/>
                </a:solidFill>
              </a:rPr>
              <a:t>{0,...,25} </a:t>
            </a:r>
            <a:endParaRPr lang="en-US" sz="2400" b="1" dirty="0" smtClean="0">
              <a:solidFill>
                <a:srgbClr val="C00000"/>
              </a:solidFill>
              <a:latin typeface="+mj-lt"/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Lucida Calligraphy"/>
              </a:rPr>
              <a:t>K </a:t>
            </a:r>
            <a:r>
              <a:rPr lang="en-US" sz="2400" b="1" dirty="0" smtClean="0">
                <a:solidFill>
                  <a:srgbClr val="C00000"/>
                </a:solidFill>
              </a:rPr>
              <a:t>= </a:t>
            </a:r>
            <a:r>
              <a:rPr lang="it-IT" sz="2400" b="1" dirty="0" smtClean="0">
                <a:solidFill>
                  <a:srgbClr val="C00000"/>
                </a:solidFill>
              </a:rPr>
              <a:t>{0,...,25} </a:t>
            </a:r>
          </a:p>
          <a:p>
            <a:pPr>
              <a:buNone/>
            </a:pPr>
            <a:endParaRPr lang="en-US" sz="2400" dirty="0" smtClean="0"/>
          </a:p>
          <a:p>
            <a:pPr algn="ctr">
              <a:buNone/>
            </a:pPr>
            <a:r>
              <a:rPr lang="it-IT" sz="2400" b="1" dirty="0" smtClean="0">
                <a:solidFill>
                  <a:srgbClr val="C00000"/>
                </a:solidFill>
              </a:rPr>
              <a:t>Enc</a:t>
            </a:r>
            <a:r>
              <a:rPr lang="it-IT" sz="2400" b="1" baseline="-25000" dirty="0" smtClean="0">
                <a:solidFill>
                  <a:srgbClr val="C00000"/>
                </a:solidFill>
              </a:rPr>
              <a:t>k</a:t>
            </a:r>
            <a:r>
              <a:rPr lang="it-IT" sz="2400" b="1" dirty="0" smtClean="0">
                <a:solidFill>
                  <a:srgbClr val="C00000"/>
                </a:solidFill>
              </a:rPr>
              <a:t>(m</a:t>
            </a:r>
            <a:r>
              <a:rPr lang="it-IT" sz="2400" b="1" baseline="-25000" dirty="0" smtClean="0">
                <a:solidFill>
                  <a:srgbClr val="C00000"/>
                </a:solidFill>
              </a:rPr>
              <a:t>0</a:t>
            </a:r>
            <a:r>
              <a:rPr lang="it-IT" sz="2400" b="1" dirty="0" smtClean="0">
                <a:solidFill>
                  <a:srgbClr val="C00000"/>
                </a:solidFill>
              </a:rPr>
              <a:t>,...,m</a:t>
            </a:r>
            <a:r>
              <a:rPr lang="it-IT" sz="2400" b="1" baseline="-25000" dirty="0" smtClean="0">
                <a:solidFill>
                  <a:srgbClr val="C00000"/>
                </a:solidFill>
              </a:rPr>
              <a:t>n</a:t>
            </a:r>
            <a:r>
              <a:rPr lang="it-IT" sz="2400" b="1" dirty="0" smtClean="0">
                <a:solidFill>
                  <a:srgbClr val="C00000"/>
                </a:solidFill>
              </a:rPr>
              <a:t>) = (k+m</a:t>
            </a:r>
            <a:r>
              <a:rPr lang="it-IT" sz="2400" b="1" baseline="-25000" dirty="0" smtClean="0">
                <a:solidFill>
                  <a:srgbClr val="C00000"/>
                </a:solidFill>
              </a:rPr>
              <a:t>0</a:t>
            </a:r>
            <a:r>
              <a:rPr lang="it-IT" sz="2400" b="1" dirty="0" smtClean="0">
                <a:solidFill>
                  <a:srgbClr val="C00000"/>
                </a:solidFill>
              </a:rPr>
              <a:t> mod 26,..., k+m</a:t>
            </a:r>
            <a:r>
              <a:rPr lang="it-IT" sz="2400" b="1" baseline="-25000" dirty="0" smtClean="0">
                <a:solidFill>
                  <a:srgbClr val="C00000"/>
                </a:solidFill>
              </a:rPr>
              <a:t>n</a:t>
            </a:r>
            <a:r>
              <a:rPr lang="it-IT" sz="2400" b="1" dirty="0" smtClean="0">
                <a:solidFill>
                  <a:srgbClr val="C00000"/>
                </a:solidFill>
              </a:rPr>
              <a:t> mod 26)</a:t>
            </a:r>
          </a:p>
          <a:p>
            <a:pPr algn="ctr">
              <a:buNone/>
            </a:pPr>
            <a:r>
              <a:rPr lang="it-IT" sz="2400" b="1" dirty="0" smtClean="0">
                <a:solidFill>
                  <a:srgbClr val="C00000"/>
                </a:solidFill>
              </a:rPr>
              <a:t>Dec</a:t>
            </a:r>
            <a:r>
              <a:rPr lang="it-IT" sz="2400" b="1" baseline="-25000" dirty="0" smtClean="0">
                <a:solidFill>
                  <a:srgbClr val="C00000"/>
                </a:solidFill>
              </a:rPr>
              <a:t>k</a:t>
            </a:r>
            <a:r>
              <a:rPr lang="it-IT" sz="2400" b="1" dirty="0" smtClean="0">
                <a:solidFill>
                  <a:srgbClr val="C00000"/>
                </a:solidFill>
              </a:rPr>
              <a:t>(c</a:t>
            </a:r>
            <a:r>
              <a:rPr lang="it-IT" sz="2400" b="1" baseline="-25000" dirty="0" smtClean="0">
                <a:solidFill>
                  <a:srgbClr val="C00000"/>
                </a:solidFill>
              </a:rPr>
              <a:t>0</a:t>
            </a:r>
            <a:r>
              <a:rPr lang="it-IT" sz="2400" b="1" dirty="0" smtClean="0">
                <a:solidFill>
                  <a:srgbClr val="C00000"/>
                </a:solidFill>
              </a:rPr>
              <a:t>,...,c</a:t>
            </a:r>
            <a:r>
              <a:rPr lang="it-IT" sz="2400" b="1" baseline="-25000" dirty="0" smtClean="0">
                <a:solidFill>
                  <a:srgbClr val="C00000"/>
                </a:solidFill>
              </a:rPr>
              <a:t>n</a:t>
            </a:r>
            <a:r>
              <a:rPr lang="it-IT" sz="2400" b="1" dirty="0" smtClean="0">
                <a:solidFill>
                  <a:srgbClr val="C00000"/>
                </a:solidFill>
              </a:rPr>
              <a:t>) = (k+c</a:t>
            </a:r>
            <a:r>
              <a:rPr lang="it-IT" sz="2400" b="1" baseline="-25000" dirty="0" smtClean="0">
                <a:solidFill>
                  <a:srgbClr val="C00000"/>
                </a:solidFill>
              </a:rPr>
              <a:t>0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smtClean="0">
                <a:solidFill>
                  <a:srgbClr val="C00000"/>
                </a:solidFill>
              </a:rPr>
              <a:t>mod 26,..., k+c</a:t>
            </a:r>
            <a:r>
              <a:rPr lang="it-IT" sz="2400" b="1" baseline="-25000" dirty="0" smtClean="0">
                <a:solidFill>
                  <a:srgbClr val="C00000"/>
                </a:solidFill>
              </a:rPr>
              <a:t>n</a:t>
            </a:r>
            <a:r>
              <a:rPr lang="it-IT" sz="2400" b="1" dirty="0" smtClean="0">
                <a:solidFill>
                  <a:srgbClr val="C00000"/>
                </a:solidFill>
              </a:rPr>
              <a:t> mod 26)</a:t>
            </a:r>
          </a:p>
          <a:p>
            <a:pPr algn="ctr">
              <a:buNone/>
            </a:pPr>
            <a:endParaRPr lang="it-IT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pl-PL" b="1" dirty="0" smtClean="0">
              <a:solidFill>
                <a:srgbClr val="C00000"/>
              </a:solidFill>
            </a:endParaRP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786322"/>
            <a:ext cx="3048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214818"/>
            <a:ext cx="136683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357422" y="4929198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Cesar: </a:t>
            </a:r>
            <a:r>
              <a:rPr lang="it-IT" sz="2400" b="1" dirty="0" smtClean="0">
                <a:solidFill>
                  <a:srgbClr val="C00000"/>
                </a:solidFill>
              </a:rPr>
              <a:t>k = 3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4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GB" dirty="0" smtClean="0"/>
              <a:t>Security of the shift cipher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428736"/>
            <a:ext cx="8286808" cy="97154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How to break the shift cipher?</a:t>
            </a:r>
          </a:p>
          <a:p>
            <a:pPr algn="r">
              <a:buNone/>
            </a:pPr>
            <a:r>
              <a:rPr lang="en-US" dirty="0" smtClean="0"/>
              <a:t>Check all possible keys!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14480" y="2643182"/>
            <a:ext cx="6896232" cy="2677656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Let </a:t>
            </a:r>
            <a:r>
              <a:rPr lang="en-US" sz="2400" b="1" dirty="0" smtClean="0">
                <a:solidFill>
                  <a:srgbClr val="C00000"/>
                </a:solidFill>
              </a:rPr>
              <a:t>c</a:t>
            </a:r>
            <a:r>
              <a:rPr lang="en-US" sz="2400" b="1" dirty="0" smtClean="0"/>
              <a:t> </a:t>
            </a:r>
            <a:r>
              <a:rPr lang="en-US" sz="2400" dirty="0" smtClean="0"/>
              <a:t>be a </a:t>
            </a:r>
            <a:r>
              <a:rPr lang="en-US" sz="2400" dirty="0" err="1" smtClean="0"/>
              <a:t>ciphertext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For every </a:t>
            </a:r>
            <a:r>
              <a:rPr lang="en-US" sz="2000" b="1" dirty="0" smtClean="0">
                <a:solidFill>
                  <a:srgbClr val="C00000"/>
                </a:solidFill>
              </a:rPr>
              <a:t>k </a:t>
            </a:r>
            <a:r>
              <a:rPr lang="az-Cyrl-AZ" sz="1400" b="1" dirty="0" smtClean="0">
                <a:solidFill>
                  <a:srgbClr val="C00000"/>
                </a:solidFill>
                <a:latin typeface="Arial"/>
                <a:cs typeface="Arial"/>
              </a:rPr>
              <a:t>Є</a:t>
            </a:r>
            <a:r>
              <a:rPr lang="en-US" sz="14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it-IT" sz="2000" b="1" dirty="0" smtClean="0">
                <a:solidFill>
                  <a:srgbClr val="C00000"/>
                </a:solidFill>
                <a:latin typeface="Arial"/>
                <a:cs typeface="Arial"/>
              </a:rPr>
              <a:t>{0,...,25} </a:t>
            </a:r>
            <a:r>
              <a:rPr lang="it-IT" sz="2400" dirty="0" err="1" smtClean="0">
                <a:cs typeface="Arial"/>
              </a:rPr>
              <a:t>check</a:t>
            </a:r>
            <a:r>
              <a:rPr lang="it-IT" sz="2400" dirty="0" smtClean="0">
                <a:cs typeface="Arial"/>
              </a:rPr>
              <a:t> </a:t>
            </a:r>
            <a:r>
              <a:rPr lang="it-IT" sz="2400" dirty="0" err="1" smtClean="0">
                <a:cs typeface="Arial"/>
              </a:rPr>
              <a:t>if</a:t>
            </a:r>
            <a:r>
              <a:rPr lang="it-IT" sz="2400" dirty="0" smtClean="0">
                <a:cs typeface="Arial"/>
              </a:rPr>
              <a:t> </a:t>
            </a:r>
            <a:r>
              <a:rPr lang="it-IT" sz="2400" b="1" dirty="0" smtClean="0">
                <a:solidFill>
                  <a:srgbClr val="C00000"/>
                </a:solidFill>
                <a:cs typeface="Arial"/>
              </a:rPr>
              <a:t>Dec</a:t>
            </a:r>
            <a:r>
              <a:rPr lang="it-IT" sz="2400" b="1" baseline="-25000" dirty="0" smtClean="0">
                <a:solidFill>
                  <a:srgbClr val="C00000"/>
                </a:solidFill>
                <a:cs typeface="Arial"/>
              </a:rPr>
              <a:t>k</a:t>
            </a:r>
            <a:r>
              <a:rPr lang="it-IT" sz="2400" b="1" dirty="0" smtClean="0">
                <a:solidFill>
                  <a:srgbClr val="C00000"/>
                </a:solidFill>
                <a:cs typeface="Arial"/>
              </a:rPr>
              <a:t>(c) </a:t>
            </a:r>
            <a:r>
              <a:rPr lang="it-IT" sz="2400" dirty="0" smtClean="0">
                <a:cs typeface="Arial"/>
              </a:rPr>
              <a:t>“</a:t>
            </a:r>
            <a:r>
              <a:rPr lang="it-IT" sz="2400" dirty="0" err="1" smtClean="0">
                <a:cs typeface="Arial"/>
              </a:rPr>
              <a:t>makes</a:t>
            </a:r>
            <a:r>
              <a:rPr lang="it-IT" sz="2400" dirty="0" smtClean="0">
                <a:cs typeface="Arial"/>
              </a:rPr>
              <a:t> </a:t>
            </a:r>
            <a:r>
              <a:rPr lang="it-IT" sz="2400" dirty="0" err="1" smtClean="0">
                <a:cs typeface="Arial"/>
              </a:rPr>
              <a:t>sense</a:t>
            </a:r>
            <a:r>
              <a:rPr lang="it-IT" sz="2400" dirty="0" smtClean="0">
                <a:cs typeface="Arial"/>
              </a:rPr>
              <a:t>”.</a:t>
            </a:r>
          </a:p>
          <a:p>
            <a:endParaRPr lang="it-IT" sz="2400" dirty="0">
              <a:cs typeface="Arial"/>
            </a:endParaRPr>
          </a:p>
          <a:p>
            <a:r>
              <a:rPr lang="en-US" sz="2400" dirty="0" smtClean="0">
                <a:cs typeface="Arial"/>
              </a:rPr>
              <a:t>Most probably only one such </a:t>
            </a:r>
            <a:r>
              <a:rPr lang="en-US" sz="2400" b="1" dirty="0" smtClean="0">
                <a:solidFill>
                  <a:srgbClr val="C00000"/>
                </a:solidFill>
                <a:cs typeface="Arial"/>
              </a:rPr>
              <a:t>k</a:t>
            </a:r>
            <a:r>
              <a:rPr lang="en-US" sz="2400" dirty="0" smtClean="0">
                <a:cs typeface="Arial"/>
              </a:rPr>
              <a:t> exists.</a:t>
            </a:r>
          </a:p>
          <a:p>
            <a:endParaRPr lang="en-US" sz="2400" dirty="0">
              <a:cs typeface="Arial"/>
            </a:endParaRPr>
          </a:p>
          <a:p>
            <a:r>
              <a:rPr lang="en-US" sz="2400" dirty="0" smtClean="0">
                <a:cs typeface="Arial"/>
              </a:rPr>
              <a:t>Thus </a:t>
            </a:r>
            <a:r>
              <a:rPr lang="en-US" sz="2400" b="1" dirty="0" smtClean="0">
                <a:solidFill>
                  <a:srgbClr val="C00000"/>
                </a:solidFill>
                <a:cs typeface="Arial"/>
              </a:rPr>
              <a:t>Dec</a:t>
            </a:r>
            <a:r>
              <a:rPr lang="en-US" sz="2400" b="1" baseline="-25000" dirty="0" smtClean="0">
                <a:solidFill>
                  <a:srgbClr val="C00000"/>
                </a:solidFill>
                <a:cs typeface="Arial"/>
              </a:rPr>
              <a:t>k</a:t>
            </a:r>
            <a:r>
              <a:rPr lang="en-US" sz="2400" b="1" dirty="0" smtClean="0">
                <a:solidFill>
                  <a:srgbClr val="C00000"/>
                </a:solidFill>
                <a:cs typeface="Arial"/>
              </a:rPr>
              <a:t>(c)</a:t>
            </a:r>
            <a:r>
              <a:rPr lang="en-US" sz="2400" b="1" dirty="0" smtClean="0">
                <a:cs typeface="Arial"/>
              </a:rPr>
              <a:t> </a:t>
            </a:r>
            <a:r>
              <a:rPr lang="en-US" sz="2400" dirty="0" smtClean="0">
                <a:cs typeface="Arial"/>
              </a:rPr>
              <a:t>is the message</a:t>
            </a:r>
            <a:r>
              <a:rPr lang="en-US" sz="2400" b="1" dirty="0" smtClean="0">
                <a:cs typeface="Arial"/>
              </a:rPr>
              <a:t>.</a:t>
            </a:r>
            <a:endParaRPr lang="en-US" sz="2000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14282" y="5643578"/>
            <a:ext cx="842968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sz="2800" dirty="0"/>
              <a:t>This is called</a:t>
            </a:r>
            <a:r>
              <a:rPr lang="pl-PL" sz="2800" dirty="0"/>
              <a:t> a </a:t>
            </a:r>
            <a:r>
              <a:rPr lang="en-GB" sz="2800" b="1" dirty="0">
                <a:solidFill>
                  <a:srgbClr val="C00000"/>
                </a:solidFill>
              </a:rPr>
              <a:t>brute force attack</a:t>
            </a:r>
            <a:r>
              <a:rPr lang="en-GB" sz="2800" dirty="0"/>
              <a:t>.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sz="2400" b="1" u="sng" dirty="0" smtClean="0">
                <a:solidFill>
                  <a:srgbClr val="003366"/>
                </a:solidFill>
              </a:rPr>
              <a:t>Moral</a:t>
            </a:r>
            <a:r>
              <a:rPr lang="en-GB" sz="2400" b="1" u="sng" dirty="0">
                <a:solidFill>
                  <a:srgbClr val="003366"/>
                </a:solidFill>
              </a:rPr>
              <a:t>:</a:t>
            </a:r>
            <a:r>
              <a:rPr lang="en-GB" sz="2800" u="sng" dirty="0"/>
              <a:t> </a:t>
            </a:r>
            <a:r>
              <a:rPr lang="en-GB" sz="2400" u="sng" dirty="0"/>
              <a:t>the key space needs to be large!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9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6A4A2-F92E-46D0-BEB0-7CDCD2E3FC41}" type="slidenum">
              <a:rPr lang="it-IT"/>
              <a:pPr/>
              <a:t>17</a:t>
            </a:fld>
            <a:endParaRPr lang="it-IT"/>
          </a:p>
        </p:txBody>
      </p:sp>
      <p:sp>
        <p:nvSpPr>
          <p:cNvPr id="20781" name="Rectangle 301"/>
          <p:cNvSpPr>
            <a:spLocks noChangeArrowheads="1"/>
          </p:cNvSpPr>
          <p:nvPr/>
        </p:nvSpPr>
        <p:spPr bwMode="auto">
          <a:xfrm>
            <a:off x="0" y="2819400"/>
            <a:ext cx="9144000" cy="1981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/>
          <a:lstStyle/>
          <a:p>
            <a:r>
              <a:rPr lang="en-US" dirty="0" smtClean="0"/>
              <a:t>Idea 2: </a:t>
            </a:r>
            <a:r>
              <a:rPr lang="en-GB" dirty="0" smtClean="0"/>
              <a:t>Substitution </a:t>
            </a:r>
            <a:r>
              <a:rPr lang="en-GB" dirty="0"/>
              <a:t>cipher</a:t>
            </a:r>
            <a:endParaRPr lang="en-US" dirty="0"/>
          </a:p>
        </p:txBody>
      </p:sp>
      <p:graphicFrame>
        <p:nvGraphicFramePr>
          <p:cNvPr id="20748" name="Group 268"/>
          <p:cNvGraphicFramePr>
            <a:graphicFrameLocks noGrp="1"/>
          </p:cNvGraphicFramePr>
          <p:nvPr>
            <p:ph sz="half" idx="1"/>
          </p:nvPr>
        </p:nvGraphicFramePr>
        <p:xfrm>
          <a:off x="457200" y="3048000"/>
          <a:ext cx="8458200" cy="457200"/>
        </p:xfrm>
        <a:graphic>
          <a:graphicData uri="http://schemas.openxmlformats.org/drawingml/2006/table">
            <a:tbl>
              <a:tblPr/>
              <a:tblGrid>
                <a:gridCol w="338138"/>
                <a:gridCol w="338137"/>
                <a:gridCol w="338138"/>
                <a:gridCol w="338137"/>
                <a:gridCol w="339725"/>
                <a:gridCol w="338138"/>
                <a:gridCol w="338137"/>
                <a:gridCol w="338138"/>
                <a:gridCol w="338137"/>
                <a:gridCol w="338138"/>
                <a:gridCol w="338137"/>
                <a:gridCol w="338138"/>
                <a:gridCol w="339725"/>
                <a:gridCol w="338137"/>
                <a:gridCol w="338138"/>
                <a:gridCol w="338137"/>
                <a:gridCol w="338138"/>
                <a:gridCol w="338137"/>
                <a:gridCol w="338138"/>
                <a:gridCol w="338137"/>
                <a:gridCol w="339725"/>
                <a:gridCol w="338138"/>
                <a:gridCol w="338137"/>
                <a:gridCol w="338138"/>
                <a:gridCol w="338137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G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H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J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K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O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R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U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W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V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X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Z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751" name="Group 271"/>
          <p:cNvGraphicFramePr>
            <a:graphicFrameLocks noGrp="1"/>
          </p:cNvGraphicFramePr>
          <p:nvPr>
            <p:ph sz="half" idx="2"/>
          </p:nvPr>
        </p:nvGraphicFramePr>
        <p:xfrm>
          <a:off x="457200" y="4114800"/>
          <a:ext cx="8458200" cy="396240"/>
        </p:xfrm>
        <a:graphic>
          <a:graphicData uri="http://schemas.openxmlformats.org/drawingml/2006/table">
            <a:tbl>
              <a:tblPr/>
              <a:tblGrid>
                <a:gridCol w="338138"/>
                <a:gridCol w="338137"/>
                <a:gridCol w="338138"/>
                <a:gridCol w="339725"/>
                <a:gridCol w="338137"/>
                <a:gridCol w="338138"/>
                <a:gridCol w="338137"/>
                <a:gridCol w="338138"/>
                <a:gridCol w="338137"/>
                <a:gridCol w="339725"/>
                <a:gridCol w="338138"/>
                <a:gridCol w="338137"/>
                <a:gridCol w="336550"/>
                <a:gridCol w="338138"/>
                <a:gridCol w="338137"/>
                <a:gridCol w="339725"/>
                <a:gridCol w="338138"/>
                <a:gridCol w="338137"/>
                <a:gridCol w="338138"/>
                <a:gridCol w="338137"/>
                <a:gridCol w="338138"/>
                <a:gridCol w="339725"/>
                <a:gridCol w="338137"/>
                <a:gridCol w="338138"/>
                <a:gridCol w="338137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G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H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J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K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O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R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U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W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V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X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Z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0753" name="AutoShape 273"/>
          <p:cNvCxnSpPr>
            <a:cxnSpLocks noChangeShapeType="1"/>
          </p:cNvCxnSpPr>
          <p:nvPr/>
        </p:nvCxnSpPr>
        <p:spPr bwMode="auto">
          <a:xfrm>
            <a:off x="627063" y="350520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54" name="AutoShape 274"/>
          <p:cNvCxnSpPr>
            <a:cxnSpLocks noChangeShapeType="1"/>
          </p:cNvCxnSpPr>
          <p:nvPr/>
        </p:nvCxnSpPr>
        <p:spPr bwMode="auto">
          <a:xfrm flipH="1">
            <a:off x="2319338" y="3505200"/>
            <a:ext cx="676275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55" name="AutoShape 275"/>
          <p:cNvCxnSpPr>
            <a:cxnSpLocks noChangeShapeType="1"/>
          </p:cNvCxnSpPr>
          <p:nvPr/>
        </p:nvCxnSpPr>
        <p:spPr bwMode="auto">
          <a:xfrm>
            <a:off x="965200" y="3505200"/>
            <a:ext cx="4059238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56" name="AutoShape 276"/>
          <p:cNvCxnSpPr>
            <a:cxnSpLocks noChangeShapeType="1"/>
          </p:cNvCxnSpPr>
          <p:nvPr/>
        </p:nvCxnSpPr>
        <p:spPr bwMode="auto">
          <a:xfrm flipH="1">
            <a:off x="965200" y="3505200"/>
            <a:ext cx="7112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57" name="AutoShape 277"/>
          <p:cNvCxnSpPr>
            <a:cxnSpLocks noChangeShapeType="1"/>
          </p:cNvCxnSpPr>
          <p:nvPr/>
        </p:nvCxnSpPr>
        <p:spPr bwMode="auto">
          <a:xfrm>
            <a:off x="1303338" y="3505200"/>
            <a:ext cx="677862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58" name="AutoShape 278"/>
          <p:cNvCxnSpPr>
            <a:cxnSpLocks noChangeShapeType="1"/>
          </p:cNvCxnSpPr>
          <p:nvPr/>
        </p:nvCxnSpPr>
        <p:spPr bwMode="auto">
          <a:xfrm flipH="1">
            <a:off x="1303338" y="3505200"/>
            <a:ext cx="677862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59" name="AutoShape 279"/>
          <p:cNvCxnSpPr>
            <a:cxnSpLocks noChangeShapeType="1"/>
          </p:cNvCxnSpPr>
          <p:nvPr/>
        </p:nvCxnSpPr>
        <p:spPr bwMode="auto">
          <a:xfrm>
            <a:off x="2286000" y="3505200"/>
            <a:ext cx="104775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60" name="AutoShape 280"/>
          <p:cNvCxnSpPr>
            <a:cxnSpLocks noChangeShapeType="1"/>
          </p:cNvCxnSpPr>
          <p:nvPr/>
        </p:nvCxnSpPr>
        <p:spPr bwMode="auto">
          <a:xfrm flipH="1">
            <a:off x="1641475" y="3505200"/>
            <a:ext cx="2092325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61" name="AutoShape 281"/>
          <p:cNvCxnSpPr>
            <a:cxnSpLocks noChangeShapeType="1"/>
          </p:cNvCxnSpPr>
          <p:nvPr/>
        </p:nvCxnSpPr>
        <p:spPr bwMode="auto">
          <a:xfrm flipH="1">
            <a:off x="2657475" y="3505200"/>
            <a:ext cx="9525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62" name="AutoShape 282"/>
          <p:cNvCxnSpPr>
            <a:cxnSpLocks noChangeShapeType="1"/>
          </p:cNvCxnSpPr>
          <p:nvPr/>
        </p:nvCxnSpPr>
        <p:spPr bwMode="auto">
          <a:xfrm>
            <a:off x="3352800" y="3505200"/>
            <a:ext cx="2009775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63" name="AutoShape 283"/>
          <p:cNvCxnSpPr>
            <a:cxnSpLocks noChangeShapeType="1"/>
          </p:cNvCxnSpPr>
          <p:nvPr/>
        </p:nvCxnSpPr>
        <p:spPr bwMode="auto">
          <a:xfrm flipH="1">
            <a:off x="3671888" y="3505200"/>
            <a:ext cx="747712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64" name="AutoShape 284"/>
          <p:cNvCxnSpPr>
            <a:cxnSpLocks noChangeShapeType="1"/>
          </p:cNvCxnSpPr>
          <p:nvPr/>
        </p:nvCxnSpPr>
        <p:spPr bwMode="auto">
          <a:xfrm>
            <a:off x="4724400" y="3505200"/>
            <a:ext cx="976313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65" name="AutoShape 285"/>
          <p:cNvCxnSpPr>
            <a:cxnSpLocks noChangeShapeType="1"/>
          </p:cNvCxnSpPr>
          <p:nvPr/>
        </p:nvCxnSpPr>
        <p:spPr bwMode="auto">
          <a:xfrm>
            <a:off x="4038600" y="3505200"/>
            <a:ext cx="301625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66" name="AutoShape 286"/>
          <p:cNvCxnSpPr>
            <a:cxnSpLocks noChangeShapeType="1"/>
          </p:cNvCxnSpPr>
          <p:nvPr/>
        </p:nvCxnSpPr>
        <p:spPr bwMode="auto">
          <a:xfrm flipH="1">
            <a:off x="4349750" y="3505200"/>
            <a:ext cx="67945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67" name="AutoShape 287"/>
          <p:cNvCxnSpPr>
            <a:cxnSpLocks noChangeShapeType="1"/>
          </p:cNvCxnSpPr>
          <p:nvPr/>
        </p:nvCxnSpPr>
        <p:spPr bwMode="auto">
          <a:xfrm flipH="1">
            <a:off x="4011613" y="3505200"/>
            <a:ext cx="1322387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68" name="AutoShape 288"/>
          <p:cNvCxnSpPr>
            <a:cxnSpLocks noChangeShapeType="1"/>
          </p:cNvCxnSpPr>
          <p:nvPr/>
        </p:nvCxnSpPr>
        <p:spPr bwMode="auto">
          <a:xfrm flipH="1">
            <a:off x="2995613" y="3505200"/>
            <a:ext cx="2719387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69" name="AutoShape 289"/>
          <p:cNvCxnSpPr>
            <a:cxnSpLocks noChangeShapeType="1"/>
          </p:cNvCxnSpPr>
          <p:nvPr/>
        </p:nvCxnSpPr>
        <p:spPr bwMode="auto">
          <a:xfrm>
            <a:off x="5995988" y="3505200"/>
            <a:ext cx="382587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70" name="AutoShape 290"/>
          <p:cNvCxnSpPr>
            <a:cxnSpLocks noChangeShapeType="1"/>
          </p:cNvCxnSpPr>
          <p:nvPr/>
        </p:nvCxnSpPr>
        <p:spPr bwMode="auto">
          <a:xfrm>
            <a:off x="6453188" y="3505200"/>
            <a:ext cx="263525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71" name="AutoShape 291"/>
          <p:cNvCxnSpPr>
            <a:cxnSpLocks noChangeShapeType="1"/>
          </p:cNvCxnSpPr>
          <p:nvPr/>
        </p:nvCxnSpPr>
        <p:spPr bwMode="auto">
          <a:xfrm>
            <a:off x="6757988" y="3505200"/>
            <a:ext cx="1989137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72" name="AutoShape 292"/>
          <p:cNvCxnSpPr>
            <a:cxnSpLocks noChangeShapeType="1"/>
          </p:cNvCxnSpPr>
          <p:nvPr/>
        </p:nvCxnSpPr>
        <p:spPr bwMode="auto">
          <a:xfrm>
            <a:off x="7392988" y="3505200"/>
            <a:ext cx="338137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73" name="AutoShape 293"/>
          <p:cNvCxnSpPr>
            <a:cxnSpLocks noChangeShapeType="1"/>
          </p:cNvCxnSpPr>
          <p:nvPr/>
        </p:nvCxnSpPr>
        <p:spPr bwMode="auto">
          <a:xfrm>
            <a:off x="7010400" y="3505200"/>
            <a:ext cx="382588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74" name="AutoShape 294"/>
          <p:cNvCxnSpPr>
            <a:cxnSpLocks noChangeShapeType="1"/>
          </p:cNvCxnSpPr>
          <p:nvPr/>
        </p:nvCxnSpPr>
        <p:spPr bwMode="auto">
          <a:xfrm>
            <a:off x="8001000" y="3505200"/>
            <a:ext cx="415925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75" name="AutoShape 295"/>
          <p:cNvCxnSpPr>
            <a:cxnSpLocks noChangeShapeType="1"/>
          </p:cNvCxnSpPr>
          <p:nvPr/>
        </p:nvCxnSpPr>
        <p:spPr bwMode="auto">
          <a:xfrm flipH="1">
            <a:off x="6040438" y="3505200"/>
            <a:ext cx="1655762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76" name="AutoShape 296"/>
          <p:cNvCxnSpPr>
            <a:cxnSpLocks noChangeShapeType="1"/>
          </p:cNvCxnSpPr>
          <p:nvPr/>
        </p:nvCxnSpPr>
        <p:spPr bwMode="auto">
          <a:xfrm flipH="1">
            <a:off x="8070850" y="3505200"/>
            <a:ext cx="31115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77" name="AutoShape 297"/>
          <p:cNvCxnSpPr>
            <a:cxnSpLocks noChangeShapeType="1"/>
          </p:cNvCxnSpPr>
          <p:nvPr/>
        </p:nvCxnSpPr>
        <p:spPr bwMode="auto">
          <a:xfrm flipH="1">
            <a:off x="4686300" y="3505200"/>
            <a:ext cx="408305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5" name="Rectangle 34"/>
          <p:cNvSpPr/>
          <p:nvPr/>
        </p:nvSpPr>
        <p:spPr>
          <a:xfrm>
            <a:off x="500034" y="1571612"/>
            <a:ext cx="7000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2400" b="1" dirty="0" smtClean="0">
                <a:solidFill>
                  <a:srgbClr val="C00000"/>
                </a:solidFill>
                <a:latin typeface="Lucida Calligraphy"/>
              </a:rPr>
              <a:t>M</a:t>
            </a:r>
            <a:r>
              <a:rPr lang="en-US" sz="2400" b="1" dirty="0" smtClean="0">
                <a:solidFill>
                  <a:srgbClr val="C00000"/>
                </a:solidFill>
                <a:latin typeface="Lucida Calligraphy"/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= </a:t>
            </a:r>
            <a:r>
              <a:rPr lang="en-US" sz="2400" b="1" dirty="0">
                <a:solidFill>
                  <a:srgbClr val="0070C0"/>
                </a:solidFill>
              </a:rPr>
              <a:t>words over alphabet </a:t>
            </a:r>
            <a:r>
              <a:rPr lang="it-IT" sz="2400" b="1" dirty="0">
                <a:solidFill>
                  <a:srgbClr val="C00000"/>
                </a:solidFill>
              </a:rPr>
              <a:t>{A,...,Z} </a:t>
            </a:r>
            <a:r>
              <a:rPr lang="it-IT" sz="2400" b="1" dirty="0" smtClean="0">
                <a:solidFill>
                  <a:srgbClr val="C00000"/>
                </a:solidFill>
                <a:latin typeface="Arial"/>
                <a:cs typeface="Arial"/>
              </a:rPr>
              <a:t>≈ </a:t>
            </a:r>
            <a:r>
              <a:rPr lang="it-IT" sz="2400" b="1" dirty="0" smtClean="0">
                <a:solidFill>
                  <a:srgbClr val="C00000"/>
                </a:solidFill>
              </a:rPr>
              <a:t>{0,...,25} </a:t>
            </a:r>
            <a:endParaRPr lang="en-US" sz="2400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Lucida Calligraphy"/>
              </a:rPr>
              <a:t>K </a:t>
            </a:r>
            <a:r>
              <a:rPr lang="en-US" sz="2400" b="1" dirty="0" smtClean="0">
                <a:solidFill>
                  <a:srgbClr val="C00000"/>
                </a:solidFill>
              </a:rPr>
              <a:t>= </a:t>
            </a:r>
            <a:r>
              <a:rPr lang="en-US" sz="2400" b="1" dirty="0" smtClean="0">
                <a:solidFill>
                  <a:srgbClr val="0070C0"/>
                </a:solidFill>
              </a:rPr>
              <a:t>a set of permutations of </a:t>
            </a:r>
            <a:r>
              <a:rPr lang="it-IT" sz="2400" b="1" dirty="0" smtClean="0">
                <a:solidFill>
                  <a:srgbClr val="C00000"/>
                </a:solidFill>
              </a:rPr>
              <a:t>{0,...,25}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2844" y="3571876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</a:rPr>
              <a:t>π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143108" y="521495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400" b="1" dirty="0" err="1" smtClean="0">
                <a:solidFill>
                  <a:srgbClr val="C00000"/>
                </a:solidFill>
              </a:rPr>
              <a:t>Enc</a:t>
            </a:r>
            <a:r>
              <a:rPr lang="el-GR" sz="2400" b="1" baseline="-25000" dirty="0" smtClean="0">
                <a:solidFill>
                  <a:srgbClr val="C00000"/>
                </a:solidFill>
              </a:rPr>
              <a:t>π</a:t>
            </a:r>
            <a:r>
              <a:rPr lang="it-IT" sz="2400" b="1" dirty="0" smtClean="0">
                <a:solidFill>
                  <a:srgbClr val="C00000"/>
                </a:solidFill>
              </a:rPr>
              <a:t>(m</a:t>
            </a:r>
            <a:r>
              <a:rPr lang="it-IT" sz="2400" b="1" baseline="-25000" dirty="0" smtClean="0">
                <a:solidFill>
                  <a:srgbClr val="C00000"/>
                </a:solidFill>
              </a:rPr>
              <a:t>0</a:t>
            </a:r>
            <a:r>
              <a:rPr lang="it-IT" sz="2400" b="1" dirty="0" smtClean="0">
                <a:solidFill>
                  <a:srgbClr val="C00000"/>
                </a:solidFill>
              </a:rPr>
              <a:t>,...,</a:t>
            </a:r>
            <a:r>
              <a:rPr lang="it-IT" sz="2400" b="1" dirty="0" err="1" smtClean="0">
                <a:solidFill>
                  <a:srgbClr val="C00000"/>
                </a:solidFill>
              </a:rPr>
              <a:t>m</a:t>
            </a:r>
            <a:r>
              <a:rPr lang="it-IT" sz="2400" b="1" baseline="-25000" dirty="0" err="1" smtClean="0">
                <a:solidFill>
                  <a:srgbClr val="C00000"/>
                </a:solidFill>
              </a:rPr>
              <a:t>n</a:t>
            </a:r>
            <a:r>
              <a:rPr lang="it-IT" sz="2400" b="1" dirty="0" smtClean="0">
                <a:solidFill>
                  <a:srgbClr val="C00000"/>
                </a:solidFill>
              </a:rPr>
              <a:t>) = (</a:t>
            </a:r>
            <a:r>
              <a:rPr lang="el-GR" sz="2400" b="1" dirty="0" smtClean="0">
                <a:solidFill>
                  <a:srgbClr val="C00000"/>
                </a:solidFill>
              </a:rPr>
              <a:t>π</a:t>
            </a:r>
            <a:r>
              <a:rPr lang="it-IT" sz="2400" b="1" dirty="0" smtClean="0">
                <a:solidFill>
                  <a:srgbClr val="C00000"/>
                </a:solidFill>
              </a:rPr>
              <a:t>(m</a:t>
            </a:r>
            <a:r>
              <a:rPr lang="it-IT" sz="2400" b="1" baseline="-25000" dirty="0" smtClean="0">
                <a:solidFill>
                  <a:srgbClr val="C00000"/>
                </a:solidFill>
              </a:rPr>
              <a:t>0</a:t>
            </a:r>
            <a:r>
              <a:rPr lang="it-IT" sz="2400" b="1" dirty="0" smtClean="0">
                <a:solidFill>
                  <a:srgbClr val="C00000"/>
                </a:solidFill>
              </a:rPr>
              <a:t>),..., </a:t>
            </a:r>
            <a:r>
              <a:rPr lang="el-GR" sz="2400" b="1" dirty="0" smtClean="0">
                <a:solidFill>
                  <a:srgbClr val="C00000"/>
                </a:solidFill>
              </a:rPr>
              <a:t>π</a:t>
            </a:r>
            <a:r>
              <a:rPr lang="it-IT" sz="2400" b="1" dirty="0" smtClean="0">
                <a:solidFill>
                  <a:srgbClr val="C00000"/>
                </a:solidFill>
              </a:rPr>
              <a:t>(</a:t>
            </a:r>
            <a:r>
              <a:rPr lang="it-IT" sz="2400" b="1" dirty="0" err="1" smtClean="0">
                <a:solidFill>
                  <a:srgbClr val="C00000"/>
                </a:solidFill>
              </a:rPr>
              <a:t>m</a:t>
            </a:r>
            <a:r>
              <a:rPr lang="it-IT" sz="2400" b="1" baseline="-25000" dirty="0" err="1" smtClean="0">
                <a:solidFill>
                  <a:srgbClr val="C00000"/>
                </a:solidFill>
              </a:rPr>
              <a:t>n</a:t>
            </a:r>
            <a:r>
              <a:rPr lang="it-IT" sz="2400" b="1" dirty="0" smtClean="0">
                <a:solidFill>
                  <a:srgbClr val="C00000"/>
                </a:solidFill>
              </a:rPr>
              <a:t>))</a:t>
            </a:r>
          </a:p>
          <a:p>
            <a:pPr algn="ctr"/>
            <a:endParaRPr lang="it-IT" sz="2400" b="1" dirty="0" smtClean="0">
              <a:solidFill>
                <a:srgbClr val="C00000"/>
              </a:solidFill>
            </a:endParaRPr>
          </a:p>
          <a:p>
            <a:pPr algn="ctr"/>
            <a:r>
              <a:rPr lang="it-IT" sz="2400" b="1" dirty="0" err="1" smtClean="0">
                <a:solidFill>
                  <a:srgbClr val="C00000"/>
                </a:solidFill>
              </a:rPr>
              <a:t>Dec</a:t>
            </a:r>
            <a:r>
              <a:rPr lang="el-GR" sz="2400" b="1" baseline="-25000" dirty="0" smtClean="0">
                <a:solidFill>
                  <a:srgbClr val="C00000"/>
                </a:solidFill>
              </a:rPr>
              <a:t>π</a:t>
            </a:r>
            <a:r>
              <a:rPr lang="it-IT" sz="2400" b="1" dirty="0" smtClean="0">
                <a:solidFill>
                  <a:srgbClr val="C00000"/>
                </a:solidFill>
              </a:rPr>
              <a:t>(c</a:t>
            </a:r>
            <a:r>
              <a:rPr lang="it-IT" sz="2400" b="1" baseline="-25000" dirty="0" smtClean="0">
                <a:solidFill>
                  <a:srgbClr val="C00000"/>
                </a:solidFill>
              </a:rPr>
              <a:t>0</a:t>
            </a:r>
            <a:r>
              <a:rPr lang="it-IT" sz="2400" b="1" dirty="0" smtClean="0">
                <a:solidFill>
                  <a:srgbClr val="C00000"/>
                </a:solidFill>
              </a:rPr>
              <a:t>,...,</a:t>
            </a:r>
            <a:r>
              <a:rPr lang="it-IT" sz="2400" b="1" dirty="0" err="1" smtClean="0">
                <a:solidFill>
                  <a:srgbClr val="C00000"/>
                </a:solidFill>
              </a:rPr>
              <a:t>c</a:t>
            </a:r>
            <a:r>
              <a:rPr lang="it-IT" sz="2400" b="1" baseline="-25000" dirty="0" err="1" smtClean="0">
                <a:solidFill>
                  <a:srgbClr val="C00000"/>
                </a:solidFill>
              </a:rPr>
              <a:t>n</a:t>
            </a:r>
            <a:r>
              <a:rPr lang="it-IT" sz="2400" b="1" dirty="0" smtClean="0">
                <a:solidFill>
                  <a:srgbClr val="C00000"/>
                </a:solidFill>
              </a:rPr>
              <a:t>) = (</a:t>
            </a:r>
            <a:r>
              <a:rPr lang="el-GR" sz="2400" b="1" dirty="0" smtClean="0">
                <a:solidFill>
                  <a:srgbClr val="C00000"/>
                </a:solidFill>
              </a:rPr>
              <a:t>π</a:t>
            </a:r>
            <a:r>
              <a:rPr lang="en-US" sz="2400" b="1" baseline="30000" dirty="0" smtClean="0">
                <a:solidFill>
                  <a:srgbClr val="C00000"/>
                </a:solidFill>
              </a:rPr>
              <a:t>-1</a:t>
            </a:r>
            <a:r>
              <a:rPr lang="it-IT" sz="2400" b="1" dirty="0" smtClean="0">
                <a:solidFill>
                  <a:srgbClr val="C00000"/>
                </a:solidFill>
              </a:rPr>
              <a:t>(c</a:t>
            </a:r>
            <a:r>
              <a:rPr lang="it-IT" sz="2400" b="1" baseline="-25000" dirty="0" smtClean="0">
                <a:solidFill>
                  <a:srgbClr val="C00000"/>
                </a:solidFill>
              </a:rPr>
              <a:t>0</a:t>
            </a:r>
            <a:r>
              <a:rPr lang="it-IT" sz="2400" b="1" dirty="0" smtClean="0">
                <a:solidFill>
                  <a:srgbClr val="C00000"/>
                </a:solidFill>
              </a:rPr>
              <a:t>),..., </a:t>
            </a:r>
            <a:r>
              <a:rPr lang="el-GR" sz="2400" b="1" dirty="0" smtClean="0">
                <a:solidFill>
                  <a:srgbClr val="C00000"/>
                </a:solidFill>
              </a:rPr>
              <a:t>π</a:t>
            </a:r>
            <a:r>
              <a:rPr lang="en-US" sz="2400" b="1" baseline="30000" dirty="0" smtClean="0">
                <a:solidFill>
                  <a:srgbClr val="C00000"/>
                </a:solidFill>
              </a:rPr>
              <a:t>-1</a:t>
            </a:r>
            <a:r>
              <a:rPr lang="it-IT" sz="2400" b="1" dirty="0" smtClean="0">
                <a:solidFill>
                  <a:srgbClr val="C00000"/>
                </a:solidFill>
              </a:rPr>
              <a:t>(</a:t>
            </a:r>
            <a:r>
              <a:rPr lang="it-IT" sz="2400" b="1" dirty="0" err="1" smtClean="0">
                <a:solidFill>
                  <a:srgbClr val="C00000"/>
                </a:solidFill>
              </a:rPr>
              <a:t>c</a:t>
            </a:r>
            <a:r>
              <a:rPr lang="it-IT" sz="2400" b="1" baseline="-25000" dirty="0" err="1" smtClean="0">
                <a:solidFill>
                  <a:srgbClr val="C00000"/>
                </a:solidFill>
              </a:rPr>
              <a:t>n</a:t>
            </a:r>
            <a:r>
              <a:rPr lang="it-IT" sz="2400" b="1" dirty="0" smtClean="0">
                <a:solidFill>
                  <a:srgbClr val="C00000"/>
                </a:solidFill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52148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1" grpId="0" animBg="1"/>
      <p:bldP spid="36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FD9B7-F103-48BB-9106-C6DD599A5390}" type="slidenum">
              <a:rPr lang="it-IT"/>
              <a:pPr/>
              <a:t>18</a:t>
            </a:fld>
            <a:endParaRPr lang="it-IT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How to break the substitution cipher?</a:t>
            </a:r>
            <a:endParaRPr lang="en-US" sz="40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55626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dirty="0"/>
              <a:t>Use </a:t>
            </a:r>
            <a:r>
              <a:rPr lang="en-GB" b="1" dirty="0">
                <a:solidFill>
                  <a:srgbClr val="993300"/>
                </a:solidFill>
              </a:rPr>
              <a:t>statistical patterns</a:t>
            </a:r>
            <a:r>
              <a:rPr lang="en-GB" dirty="0"/>
              <a:t> of the language.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dirty="0"/>
          </a:p>
          <a:p>
            <a:pPr>
              <a:lnSpc>
                <a:spcPct val="90000"/>
              </a:lnSpc>
              <a:buFontTx/>
              <a:buNone/>
            </a:pPr>
            <a:r>
              <a:rPr lang="en-GB" b="1" dirty="0"/>
              <a:t>For example</a:t>
            </a:r>
            <a:r>
              <a:rPr lang="en-GB" dirty="0"/>
              <a:t>: the </a:t>
            </a:r>
            <a:r>
              <a:rPr lang="en-GB" b="1" dirty="0">
                <a:solidFill>
                  <a:srgbClr val="003366"/>
                </a:solidFill>
              </a:rPr>
              <a:t>frequency tables</a:t>
            </a:r>
            <a:r>
              <a:rPr lang="en-GB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dirty="0"/>
          </a:p>
          <a:p>
            <a:pPr>
              <a:lnSpc>
                <a:spcPct val="90000"/>
              </a:lnSpc>
              <a:buFontTx/>
              <a:buNone/>
            </a:pPr>
            <a:r>
              <a:rPr lang="en-GB" dirty="0"/>
              <a:t>Texts of </a:t>
            </a:r>
            <a:r>
              <a:rPr lang="en-GB" b="1" dirty="0">
                <a:solidFill>
                  <a:srgbClr val="C00000"/>
                </a:solidFill>
              </a:rPr>
              <a:t>50 </a:t>
            </a:r>
            <a:r>
              <a:rPr lang="en-GB" dirty="0"/>
              <a:t>characters can usually be broken this way.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dirty="0"/>
          </a:p>
          <a:p>
            <a:pPr>
              <a:lnSpc>
                <a:spcPct val="90000"/>
              </a:lnSpc>
              <a:buFontTx/>
              <a:buNone/>
            </a:pPr>
            <a:endParaRPr lang="en-GB" dirty="0"/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676400"/>
            <a:ext cx="177165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0813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888FD-C2A7-4C51-A037-BE74865DDEB3}" type="slidenum">
              <a:rPr lang="it-IT"/>
              <a:pPr/>
              <a:t>19</a:t>
            </a:fld>
            <a:endParaRPr lang="it-IT"/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0" y="990600"/>
            <a:ext cx="9144000" cy="2819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3810000"/>
            <a:ext cx="9144000" cy="304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GB" sz="4000" dirty="0"/>
              <a:t>Other famous </a:t>
            </a:r>
            <a:r>
              <a:rPr lang="en-GB" sz="4000" dirty="0" smtClean="0"/>
              <a:t>“bad” ciphers</a:t>
            </a:r>
            <a:endParaRPr lang="en-US" sz="4000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2209800" cy="533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Vigenère cipher: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143000"/>
            <a:ext cx="1651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116388" y="2895600"/>
            <a:ext cx="1893887" cy="5842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/>
              <a:t>Blaise de Vigenère</a:t>
            </a:r>
            <a:br>
              <a:rPr lang="en-US" sz="1600"/>
            </a:br>
            <a:r>
              <a:rPr lang="en-US" sz="1600"/>
              <a:t>(1523 - 1596)</a:t>
            </a: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219200"/>
            <a:ext cx="11890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6629400" y="2971800"/>
            <a:ext cx="2006600" cy="5842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sz="1600"/>
              <a:t>Leon Battista Alberti</a:t>
            </a:r>
            <a:br>
              <a:rPr lang="it-IT" sz="1600"/>
            </a:br>
            <a:r>
              <a:rPr lang="it-IT" sz="1600"/>
              <a:t>(1404 – 1472) </a:t>
            </a:r>
            <a:endParaRPr lang="en-US" sz="1600"/>
          </a:p>
        </p:txBody>
      </p:sp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4191000"/>
            <a:ext cx="1714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4191000"/>
            <a:ext cx="17145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4191000"/>
            <a:ext cx="195738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152400" y="3962400"/>
            <a:ext cx="1143000" cy="38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dirty="0"/>
              <a:t>Enigma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4221163" y="6019800"/>
            <a:ext cx="1677987" cy="5842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/>
              <a:t>Marian Rejewski</a:t>
            </a:r>
            <a:br>
              <a:rPr lang="en-US" sz="1600"/>
            </a:br>
            <a:r>
              <a:rPr lang="en-US" sz="1600"/>
              <a:t>(1905 - 1980)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7231063" y="6019800"/>
            <a:ext cx="1293812" cy="5842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/>
              <a:t>Alan Turing</a:t>
            </a:r>
            <a:br>
              <a:rPr lang="en-US" sz="1600"/>
            </a:br>
            <a:r>
              <a:rPr lang="en-US" sz="1600"/>
              <a:t>(1912-1954)</a:t>
            </a:r>
          </a:p>
        </p:txBody>
      </p:sp>
    </p:spTree>
    <p:extLst>
      <p:ext uri="{BB962C8B-B14F-4D97-AF65-F5344CB8AC3E}">
        <p14:creationId xmlns:p14="http://schemas.microsoft.com/office/powerpoint/2010/main" val="110287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1" grpId="0" animBg="1"/>
      <p:bldP spid="26627" grpId="0" build="p"/>
      <p:bldP spid="26629" grpId="0" animBg="1"/>
      <p:bldP spid="26631" grpId="0" animBg="1"/>
      <p:bldP spid="26636" grpId="0" animBg="1"/>
      <p:bldP spid="26637" grpId="0" animBg="1"/>
      <p:bldP spid="266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Historical cryptography</a:t>
            </a:r>
            <a:endParaRPr lang="it-IT" dirty="0"/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76200" y="2819400"/>
            <a:ext cx="8534400" cy="3916363"/>
          </a:xfrm>
        </p:spPr>
        <p:txBody>
          <a:bodyPr>
            <a:normAutofit/>
          </a:bodyPr>
          <a:lstStyle/>
          <a:p>
            <a:r>
              <a:rPr lang="en-US" dirty="0" smtClean="0"/>
              <a:t>All “historical” cryptosystems badly broken! 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No clear understanding or science of what properties are needed. </a:t>
            </a:r>
          </a:p>
          <a:p>
            <a:pPr lvl="4"/>
            <a:endParaRPr lang="en-US" dirty="0"/>
          </a:p>
          <a:p>
            <a:r>
              <a:rPr lang="en-US" dirty="0" smtClean="0"/>
              <a:t>Honest users and attacks are humans with limited computational capabilities.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73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Perfectly Secure Encryption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 smtClean="0"/>
              <a:t>Constructions &amp; Limitations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4013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pl-PL" sz="3600" dirty="0"/>
              <a:t>Defining </a:t>
            </a:r>
            <a:r>
              <a:rPr lang="en-US" sz="3600" dirty="0"/>
              <a:t>“security of an encryption scheme” </a:t>
            </a:r>
            <a:r>
              <a:rPr lang="en-US" sz="3600" dirty="0" err="1"/>
              <a:t>i</a:t>
            </a:r>
            <a:r>
              <a:rPr lang="pl-PL" sz="3600" dirty="0"/>
              <a:t>s</a:t>
            </a:r>
            <a:r>
              <a:rPr lang="en-US" sz="3600" dirty="0"/>
              <a:t> </a:t>
            </a:r>
            <a:r>
              <a:rPr lang="en-US" sz="3600" dirty="0" smtClean="0"/>
              <a:t>not trivial</a:t>
            </a:r>
            <a:r>
              <a:rPr lang="en-US" sz="3600" dirty="0"/>
              <a:t>.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62" y="2143116"/>
            <a:ext cx="7358114" cy="214314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dirty="0" smtClean="0"/>
              <a:t> </a:t>
            </a:r>
            <a:endParaRPr lang="pl-PL" sz="2000" dirty="0" smtClean="0"/>
          </a:p>
          <a:p>
            <a:pPr marL="609600" indent="-609600" algn="r">
              <a:lnSpc>
                <a:spcPct val="80000"/>
              </a:lnSpc>
              <a:buFontTx/>
              <a:buNone/>
            </a:pPr>
            <a:r>
              <a:rPr lang="en-US" sz="2000" dirty="0" smtClean="0"/>
              <a:t>(</a:t>
            </a:r>
            <a:r>
              <a:rPr lang="en-US" sz="2000" b="1" dirty="0">
                <a:solidFill>
                  <a:srgbClr val="993300"/>
                </a:solidFill>
              </a:rPr>
              <a:t>m</a:t>
            </a:r>
            <a:r>
              <a:rPr lang="en-US" sz="2000" dirty="0"/>
              <a:t> – a message</a:t>
            </a:r>
            <a:r>
              <a:rPr lang="en-US" sz="2000" dirty="0" smtClean="0"/>
              <a:t>)</a:t>
            </a:r>
            <a:endParaRPr lang="pl-PL" sz="2000" dirty="0" smtClean="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2000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000" dirty="0"/>
              <a:t>the key </a:t>
            </a:r>
            <a:r>
              <a:rPr lang="pl-PL" sz="2000" b="1" dirty="0" smtClean="0">
                <a:solidFill>
                  <a:srgbClr val="993300"/>
                </a:solidFill>
              </a:rPr>
              <a:t>K</a:t>
            </a:r>
            <a:r>
              <a:rPr lang="en-US" sz="2000" dirty="0" smtClean="0"/>
              <a:t> </a:t>
            </a:r>
            <a:r>
              <a:rPr lang="en-US" sz="2000" dirty="0"/>
              <a:t>is chosen </a:t>
            </a:r>
            <a:r>
              <a:rPr lang="en-US" sz="2000" dirty="0" smtClean="0"/>
              <a:t>uniformly at random</a:t>
            </a:r>
            <a:r>
              <a:rPr lang="pl-PL" sz="2000" dirty="0" smtClean="0"/>
              <a:t/>
            </a:r>
            <a:br>
              <a:rPr lang="pl-PL" sz="2000" dirty="0" smtClean="0"/>
            </a:br>
            <a:endParaRPr lang="en-US" sz="2000" b="1" dirty="0">
              <a:solidFill>
                <a:srgbClr val="993300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pl-PL" sz="2000" b="1" dirty="0" smtClean="0">
                <a:solidFill>
                  <a:srgbClr val="993300"/>
                </a:solidFill>
              </a:rPr>
              <a:t>C </a:t>
            </a:r>
            <a:r>
              <a:rPr lang="en-US" sz="2000" b="1" dirty="0" smtClean="0">
                <a:solidFill>
                  <a:srgbClr val="993300"/>
                </a:solidFill>
              </a:rPr>
              <a:t>:= Enc</a:t>
            </a:r>
            <a:r>
              <a:rPr lang="pl-PL" sz="2000" b="1" baseline="-25000" dirty="0" smtClean="0">
                <a:solidFill>
                  <a:srgbClr val="993300"/>
                </a:solidFill>
              </a:rPr>
              <a:t>K</a:t>
            </a:r>
            <a:r>
              <a:rPr lang="en-US" sz="2000" b="1" dirty="0" smtClean="0">
                <a:solidFill>
                  <a:srgbClr val="993300"/>
                </a:solidFill>
              </a:rPr>
              <a:t>(m)</a:t>
            </a:r>
            <a:r>
              <a:rPr lang="pl-PL" sz="2000" b="1" dirty="0" smtClean="0">
                <a:solidFill>
                  <a:srgbClr val="993300"/>
                </a:solidFill>
              </a:rPr>
              <a:t> </a:t>
            </a:r>
            <a:r>
              <a:rPr lang="en-US" sz="2000" dirty="0" smtClean="0"/>
              <a:t>is </a:t>
            </a:r>
            <a:r>
              <a:rPr lang="en-US" sz="2000" dirty="0"/>
              <a:t>given to </a:t>
            </a:r>
            <a:r>
              <a:rPr lang="en-US" sz="2000" dirty="0" smtClean="0"/>
              <a:t>the adversary</a:t>
            </a:r>
          </a:p>
          <a:p>
            <a:pPr marL="609600" indent="-609600">
              <a:lnSpc>
                <a:spcPct val="80000"/>
              </a:lnSpc>
              <a:buNone/>
            </a:pPr>
            <a:endParaRPr lang="pl-PL" sz="2000" dirty="0" smtClean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pl-PL" sz="2000" dirty="0" smtClean="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2000" dirty="0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533400" y="1828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00298" y="1928802"/>
            <a:ext cx="4466672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pl-PL" sz="2300" dirty="0" smtClean="0"/>
              <a:t>consider the following e</a:t>
            </a:r>
            <a:r>
              <a:rPr lang="en-US" sz="2300" dirty="0" err="1" smtClean="0"/>
              <a:t>xperiment</a:t>
            </a:r>
            <a:endParaRPr lang="pl-PL" sz="23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857356" y="4500570"/>
            <a:ext cx="228601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/>
              <a:t>how to define </a:t>
            </a:r>
            <a:br>
              <a:rPr lang="pl-PL" sz="2800" dirty="0" smtClean="0"/>
            </a:br>
            <a:r>
              <a:rPr lang="pl-PL" sz="2800" dirty="0" smtClean="0"/>
              <a:t>security</a:t>
            </a:r>
          </a:p>
          <a:p>
            <a:pPr algn="ctr"/>
            <a:r>
              <a:rPr lang="pl-PL" sz="8000" b="1" dirty="0" smtClean="0">
                <a:latin typeface="Arial Rounded MT Bold" pitchFamily="34" charset="0"/>
                <a:cs typeface="Aharoni" pitchFamily="2" charset="-79"/>
              </a:rPr>
              <a:t>?</a:t>
            </a:r>
            <a:endParaRPr lang="en-US" sz="8000" b="1" dirty="0">
              <a:latin typeface="Arial Rounded MT Bold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9424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498080" cy="1143000"/>
          </a:xfrm>
        </p:spPr>
        <p:txBody>
          <a:bodyPr/>
          <a:lstStyle/>
          <a:p>
            <a:pPr algn="l"/>
            <a:r>
              <a:rPr lang="en-US" sz="4400" dirty="0" smtClean="0"/>
              <a:t>Idea 1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142976" y="2538707"/>
            <a:ext cx="6786610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“The </a:t>
            </a:r>
            <a:r>
              <a:rPr lang="en-US" sz="2400" dirty="0"/>
              <a:t>adversary should not be able to </a:t>
            </a:r>
            <a:r>
              <a:rPr lang="en-US" sz="2400" dirty="0" smtClean="0"/>
              <a:t>learn </a:t>
            </a:r>
            <a:r>
              <a:rPr lang="pl-PL" sz="2400" b="1" dirty="0" smtClean="0">
                <a:solidFill>
                  <a:srgbClr val="993300"/>
                </a:solidFill>
              </a:rPr>
              <a:t>K</a:t>
            </a:r>
            <a:r>
              <a:rPr lang="en-US" sz="2400" dirty="0" smtClean="0"/>
              <a:t>.”</a:t>
            </a:r>
            <a:endParaRPr lang="en-US" sz="2400" b="1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42976" y="3584018"/>
            <a:ext cx="6786610" cy="135421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endParaRPr lang="en-GB" dirty="0" smtClean="0"/>
          </a:p>
          <a:p>
            <a:r>
              <a:rPr lang="en-GB" sz="2000" dirty="0" smtClean="0"/>
              <a:t>the encryption scheme that “doesn’t encrypt”: </a:t>
            </a:r>
          </a:p>
          <a:p>
            <a:pPr algn="ctr"/>
            <a:r>
              <a:rPr lang="en-US" sz="2400" b="1" dirty="0" smtClean="0">
                <a:solidFill>
                  <a:srgbClr val="993300"/>
                </a:solidFill>
              </a:rPr>
              <a:t>Enc</a:t>
            </a:r>
            <a:r>
              <a:rPr lang="pl-PL" sz="2400" b="1" baseline="-25000" dirty="0" smtClean="0">
                <a:solidFill>
                  <a:srgbClr val="993300"/>
                </a:solidFill>
              </a:rPr>
              <a:t>K</a:t>
            </a:r>
            <a:r>
              <a:rPr lang="en-US" sz="2400" b="1" dirty="0" smtClean="0">
                <a:solidFill>
                  <a:srgbClr val="993300"/>
                </a:solidFill>
              </a:rPr>
              <a:t>(m) = m</a:t>
            </a:r>
          </a:p>
          <a:p>
            <a:pPr algn="r"/>
            <a:r>
              <a:rPr lang="en-GB" sz="2000" dirty="0" smtClean="0"/>
              <a:t>satisfies this definition</a:t>
            </a:r>
            <a:r>
              <a:rPr lang="pl-PL" sz="2000" dirty="0" smtClean="0"/>
              <a:t>!</a:t>
            </a:r>
            <a:endParaRPr lang="en-US" sz="20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3944346" y="3286124"/>
            <a:ext cx="1342034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l-PL" b="1" dirty="0" smtClean="0"/>
              <a:t>A p</a:t>
            </a:r>
            <a:r>
              <a:rPr lang="en-US" b="1" dirty="0" err="1" smtClean="0"/>
              <a:t>roblem</a:t>
            </a:r>
            <a:endParaRPr lang="en-GB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4071934" y="2214554"/>
            <a:ext cx="1008609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l-PL" b="1" dirty="0" smtClean="0"/>
              <a:t>An idea</a:t>
            </a:r>
            <a:endParaRPr lang="en-GB" b="1" dirty="0" smtClean="0"/>
          </a:p>
        </p:txBody>
      </p:sp>
      <p:pic>
        <p:nvPicPr>
          <p:cNvPr id="11" name="Picture 2" descr="C:\Users\Stefan\AppData\Local\Microsoft\Windows\Temporary Internet Files\Content.IE5\INS1KHJR\MCj042445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5143512"/>
            <a:ext cx="1851025" cy="1511300"/>
          </a:xfrm>
          <a:prstGeom prst="rect">
            <a:avLst/>
          </a:prstGeom>
          <a:noFill/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643306" y="357166"/>
            <a:ext cx="5286412" cy="1357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609600" marR="0" lvl="0" indent="-609600" algn="r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a message)</a:t>
            </a:r>
            <a:endParaRPr kumimoji="0" lang="pl-PL" sz="19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lvl="0" indent="-60960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Tx/>
              <a:buAutoNum type="arabicPeriod"/>
              <a:defRPr/>
            </a:pPr>
            <a:r>
              <a:rPr lang="en-US" sz="1900" dirty="0" smtClean="0"/>
              <a:t>the key </a:t>
            </a:r>
            <a:r>
              <a:rPr lang="pl-PL" sz="1900" b="1" dirty="0" smtClean="0">
                <a:solidFill>
                  <a:srgbClr val="993300"/>
                </a:solidFill>
              </a:rPr>
              <a:t>K</a:t>
            </a:r>
            <a:r>
              <a:rPr lang="en-US" sz="1900" dirty="0" smtClean="0"/>
              <a:t> is chosen uniformly at random </a:t>
            </a:r>
            <a:r>
              <a:rPr kumimoji="0" lang="pl-PL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pl-PL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1900" b="1" i="0" u="none" strike="noStrike" kern="1200" cap="none" spc="0" normalizeH="0" baseline="0" noProof="0" dirty="0" smtClean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AutoNum type="arabicPeriod"/>
              <a:tabLst/>
              <a:defRPr/>
            </a:pPr>
            <a:r>
              <a:rPr kumimoji="0" lang="pl-PL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Enc</a:t>
            </a:r>
            <a:r>
              <a:rPr kumimoji="0" lang="pl-PL" sz="19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(m)</a:t>
            </a:r>
            <a:r>
              <a:rPr kumimoji="0" lang="pl-PL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given to the adversary</a:t>
            </a: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71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498080" cy="1143000"/>
          </a:xfrm>
        </p:spPr>
        <p:txBody>
          <a:bodyPr/>
          <a:lstStyle/>
          <a:p>
            <a:pPr algn="l"/>
            <a:r>
              <a:rPr lang="en-US" sz="4400" dirty="0" smtClean="0"/>
              <a:t>Idea </a:t>
            </a:r>
            <a:r>
              <a:rPr lang="pl-PL" sz="4400" dirty="0" smtClean="0"/>
              <a:t>2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14348" y="2538707"/>
            <a:ext cx="7643866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“The </a:t>
            </a:r>
            <a:r>
              <a:rPr lang="en-US" sz="2400" dirty="0"/>
              <a:t>adversary should not be able to </a:t>
            </a:r>
            <a:r>
              <a:rPr lang="en-US" sz="2400" dirty="0" smtClean="0"/>
              <a:t>learn </a:t>
            </a:r>
            <a:r>
              <a:rPr lang="pl-PL" sz="2400" b="1" dirty="0" smtClean="0">
                <a:solidFill>
                  <a:srgbClr val="C00000"/>
                </a:solidFill>
              </a:rPr>
              <a:t>m</a:t>
            </a:r>
            <a:r>
              <a:rPr lang="en-US" sz="2400" dirty="0" smtClean="0"/>
              <a:t>.”</a:t>
            </a:r>
            <a:endParaRPr lang="en-US" sz="2400" b="1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42910" y="3643314"/>
            <a:ext cx="7643866" cy="147732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endParaRPr lang="en-GB" dirty="0" smtClean="0"/>
          </a:p>
          <a:p>
            <a:r>
              <a:rPr lang="pl-PL" sz="2400" dirty="0" smtClean="0"/>
              <a:t>What if the adversary can compute, e.g., the first half of </a:t>
            </a:r>
            <a:r>
              <a:rPr lang="pl-PL" sz="2400" b="1" dirty="0" smtClean="0">
                <a:solidFill>
                  <a:srgbClr val="C00000"/>
                </a:solidFill>
              </a:rPr>
              <a:t>m</a:t>
            </a:r>
            <a:r>
              <a:rPr lang="pl-PL" sz="2400" dirty="0" smtClean="0"/>
              <a:t>?</a:t>
            </a:r>
          </a:p>
          <a:p>
            <a:endParaRPr lang="pl-PL" sz="2400" dirty="0" smtClean="0"/>
          </a:p>
          <a:p>
            <a:r>
              <a:rPr lang="pl-PL" sz="2400" dirty="0" smtClean="0"/>
              <a:t> </a:t>
            </a:r>
            <a:endParaRPr lang="en-US" sz="2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3944346" y="3345420"/>
            <a:ext cx="1342034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l-PL" b="1" dirty="0" smtClean="0"/>
              <a:t>A p</a:t>
            </a:r>
            <a:r>
              <a:rPr lang="en-US" b="1" dirty="0" err="1" smtClean="0"/>
              <a:t>roblem</a:t>
            </a:r>
            <a:endParaRPr lang="en-GB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4143372" y="2214554"/>
            <a:ext cx="1008609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l-PL" b="1" dirty="0" smtClean="0"/>
              <a:t>An idea</a:t>
            </a:r>
            <a:endParaRPr lang="en-GB" b="1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285984" y="4500570"/>
          <a:ext cx="478634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952506"/>
                <a:gridCol w="797724"/>
                <a:gridCol w="607224"/>
                <a:gridCol w="1214446"/>
                <a:gridCol w="5715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C00000"/>
                          </a:solidFill>
                        </a:rPr>
                        <a:t>m</a:t>
                      </a:r>
                      <a:r>
                        <a:rPr lang="pl-PL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C00000"/>
                          </a:solidFill>
                        </a:rPr>
                        <a:t>...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solidFill>
                            <a:srgbClr val="C00000"/>
                          </a:solidFill>
                        </a:rPr>
                        <a:t>m</a:t>
                      </a:r>
                      <a:r>
                        <a:rPr lang="pl-PL" baseline="-25000" dirty="0" smtClean="0">
                          <a:solidFill>
                            <a:srgbClr val="C00000"/>
                          </a:solidFill>
                        </a:rPr>
                        <a:t>|m|/2</a:t>
                      </a:r>
                      <a:endParaRPr lang="en-US" baseline="-250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C00000"/>
                          </a:solidFill>
                        </a:rPr>
                        <a:t>?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C00000"/>
                          </a:solidFill>
                        </a:rPr>
                        <a:t>...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C00000"/>
                          </a:solidFill>
                        </a:rPr>
                        <a:t>?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" name="Picture 2" descr="C:\Users\Stefan\AppData\Local\Microsoft\Windows\Temporary Internet Files\Content.IE5\INS1KHJR\MCj042445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5214950"/>
            <a:ext cx="1851025" cy="1511300"/>
          </a:xfrm>
          <a:prstGeom prst="rect">
            <a:avLst/>
          </a:prstGeom>
          <a:noFill/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643306" y="357166"/>
            <a:ext cx="5286412" cy="1357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609600" marR="0" lvl="0" indent="-609600" algn="r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a message)</a:t>
            </a:r>
            <a:endParaRPr kumimoji="0" lang="pl-PL" sz="19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lvl="0" indent="-60960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Tx/>
              <a:buAutoNum type="arabicPeriod"/>
              <a:defRPr/>
            </a:pPr>
            <a:r>
              <a:rPr lang="en-US" sz="1900" dirty="0" smtClean="0"/>
              <a:t>the key </a:t>
            </a:r>
            <a:r>
              <a:rPr lang="pl-PL" sz="1900" b="1" dirty="0" smtClean="0">
                <a:solidFill>
                  <a:srgbClr val="993300"/>
                </a:solidFill>
              </a:rPr>
              <a:t>K</a:t>
            </a:r>
            <a:r>
              <a:rPr lang="en-US" sz="1900" dirty="0" smtClean="0"/>
              <a:t> is chosen uniformly at random </a:t>
            </a:r>
            <a:r>
              <a:rPr kumimoji="0" lang="pl-PL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pl-PL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1900" b="1" i="0" u="none" strike="noStrike" kern="1200" cap="none" spc="0" normalizeH="0" baseline="0" noProof="0" dirty="0" smtClean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AutoNum type="arabicPeriod"/>
              <a:tabLst/>
              <a:defRPr/>
            </a:pPr>
            <a:r>
              <a:rPr kumimoji="0" lang="pl-PL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Enc</a:t>
            </a:r>
            <a:r>
              <a:rPr kumimoji="0" lang="pl-PL" sz="19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(m)</a:t>
            </a:r>
            <a:r>
              <a:rPr kumimoji="0" lang="pl-PL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given to the adversary</a:t>
            </a: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40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498080" cy="1143000"/>
          </a:xfrm>
        </p:spPr>
        <p:txBody>
          <a:bodyPr/>
          <a:lstStyle/>
          <a:p>
            <a:pPr algn="l"/>
            <a:r>
              <a:rPr lang="en-US" sz="4400" dirty="0" smtClean="0"/>
              <a:t>Idea 3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71472" y="2681583"/>
            <a:ext cx="7858180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“The </a:t>
            </a:r>
            <a:r>
              <a:rPr lang="en-US" sz="2400" dirty="0"/>
              <a:t>adversary should not </a:t>
            </a:r>
            <a:r>
              <a:rPr lang="pl-PL" sz="2400" dirty="0" smtClean="0"/>
              <a:t>learn any information about </a:t>
            </a:r>
            <a:r>
              <a:rPr lang="pl-PL" sz="2400" b="1" dirty="0" smtClean="0">
                <a:solidFill>
                  <a:srgbClr val="C00000"/>
                </a:solidFill>
              </a:rPr>
              <a:t>m</a:t>
            </a:r>
            <a:r>
              <a:rPr lang="en-US" sz="2400" dirty="0" smtClean="0"/>
              <a:t>.”</a:t>
            </a:r>
            <a:endParaRPr lang="en-US" sz="2400" b="1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71472" y="3857628"/>
            <a:ext cx="7858180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2400" dirty="0" smtClean="0"/>
              <a:t>Sounds great! </a:t>
            </a:r>
            <a:r>
              <a:rPr lang="pl-PL" sz="2400" dirty="0" smtClean="0"/>
              <a:t>But</a:t>
            </a:r>
            <a:r>
              <a:rPr lang="en-US" sz="2400" dirty="0" smtClean="0"/>
              <a:t> what does it actually mean?</a:t>
            </a:r>
          </a:p>
          <a:p>
            <a:r>
              <a:rPr lang="en-US" sz="2400" dirty="0" smtClean="0"/>
              <a:t>How </a:t>
            </a:r>
            <a:r>
              <a:rPr lang="pl-PL" sz="2400" dirty="0" smtClean="0"/>
              <a:t>to formalize it?</a:t>
            </a:r>
            <a:endParaRPr lang="en-US" sz="24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643306" y="357166"/>
            <a:ext cx="5286412" cy="1357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609600" marR="0" lvl="0" indent="-609600" algn="r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a message)</a:t>
            </a:r>
            <a:endParaRPr kumimoji="0" lang="pl-PL" sz="19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lvl="0" indent="-60960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Tx/>
              <a:buAutoNum type="arabicPeriod"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key </a:t>
            </a:r>
            <a:r>
              <a:rPr kumimoji="0" lang="pl-PL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chosen </a:t>
            </a:r>
            <a:r>
              <a:rPr lang="en-US" sz="1900" dirty="0"/>
              <a:t>uniformly </a:t>
            </a:r>
            <a:r>
              <a:rPr lang="en-US" sz="1900" dirty="0" smtClean="0"/>
              <a:t>at 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randomly</a:t>
            </a:r>
            <a:r>
              <a:rPr kumimoji="0" lang="pl-PL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pl-PL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1900" b="1" i="0" u="none" strike="noStrike" kern="1200" cap="none" spc="0" normalizeH="0" baseline="0" noProof="0" dirty="0" smtClean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AutoNum type="arabicPeriod"/>
              <a:tabLst/>
              <a:defRPr/>
            </a:pPr>
            <a:r>
              <a:rPr kumimoji="0" lang="pl-PL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Enc</a:t>
            </a:r>
            <a:r>
              <a:rPr kumimoji="0" lang="pl-PL" sz="19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(m)</a:t>
            </a:r>
            <a:r>
              <a:rPr kumimoji="0" lang="pl-PL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given to the adversary</a:t>
            </a: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71934" y="2357430"/>
            <a:ext cx="1008609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l-PL" b="1" dirty="0" smtClean="0"/>
              <a:t>An idea</a:t>
            </a:r>
            <a:endParaRPr lang="en-GB" b="1" dirty="0" smtClean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23820" y="5410200"/>
            <a:ext cx="7858180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/>
              <a:t>Need some probability theory.  </a:t>
            </a:r>
          </a:p>
        </p:txBody>
      </p:sp>
    </p:spTree>
    <p:extLst>
      <p:ext uri="{BB962C8B-B14F-4D97-AF65-F5344CB8AC3E}">
        <p14:creationId xmlns:p14="http://schemas.microsoft.com/office/powerpoint/2010/main" val="332644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ular Callout 17"/>
          <p:cNvSpPr/>
          <p:nvPr/>
        </p:nvSpPr>
        <p:spPr>
          <a:xfrm>
            <a:off x="4286248" y="1643050"/>
            <a:ext cx="4572032" cy="1857388"/>
          </a:xfrm>
          <a:prstGeom prst="wedgeRectCallout">
            <a:avLst>
              <a:gd name="adj1" fmla="val -61125"/>
              <a:gd name="adj2" fmla="val -424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dirty="0" smtClean="0"/>
              <a:t>Eve knows that </a:t>
            </a:r>
            <a:endParaRPr lang="it-I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</a:t>
            </a:r>
            <a:endParaRPr lang="it-IT" dirty="0"/>
          </a:p>
        </p:txBody>
      </p:sp>
      <p:pic>
        <p:nvPicPr>
          <p:cNvPr id="4" name="Picture 5" descr="MCj043594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214554"/>
            <a:ext cx="1285884" cy="889033"/>
          </a:xfrm>
          <a:prstGeom prst="rect">
            <a:avLst/>
          </a:prstGeom>
          <a:noFill/>
        </p:spPr>
      </p:pic>
      <p:pic>
        <p:nvPicPr>
          <p:cNvPr id="6" name="Picture 4" descr="MCj041580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1" y="2000240"/>
            <a:ext cx="1019529" cy="107157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357686" y="264318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 := 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7818" y="2285992"/>
            <a:ext cx="3321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“</a:t>
            </a:r>
            <a:r>
              <a:rPr lang="en-US" i="1" dirty="0" smtClean="0">
                <a:solidFill>
                  <a:srgbClr val="C00000"/>
                </a:solidFill>
              </a:rPr>
              <a:t>I love you</a:t>
            </a:r>
            <a:r>
              <a:rPr lang="en-US" dirty="0" smtClean="0">
                <a:solidFill>
                  <a:srgbClr val="C00000"/>
                </a:solidFill>
              </a:rPr>
              <a:t>”              with prob. </a:t>
            </a:r>
            <a:r>
              <a:rPr lang="en-US" b="1" dirty="0" smtClean="0">
                <a:solidFill>
                  <a:srgbClr val="C00000"/>
                </a:solidFill>
              </a:rPr>
              <a:t>0.1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7818" y="2631040"/>
            <a:ext cx="3336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“</a:t>
            </a:r>
            <a:r>
              <a:rPr lang="en-US" i="1" dirty="0" smtClean="0">
                <a:solidFill>
                  <a:srgbClr val="C00000"/>
                </a:solidFill>
              </a:rPr>
              <a:t>I don’t love you</a:t>
            </a:r>
            <a:r>
              <a:rPr lang="en-US" dirty="0" smtClean="0">
                <a:solidFill>
                  <a:srgbClr val="C00000"/>
                </a:solidFill>
              </a:rPr>
              <a:t>”    with prob. </a:t>
            </a:r>
            <a:r>
              <a:rPr lang="en-US" b="1" dirty="0" smtClean="0">
                <a:solidFill>
                  <a:srgbClr val="C00000"/>
                </a:solidFill>
              </a:rPr>
              <a:t>0.7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57818" y="3000372"/>
            <a:ext cx="3360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“</a:t>
            </a:r>
            <a:r>
              <a:rPr lang="en-US" i="1" dirty="0" smtClean="0">
                <a:solidFill>
                  <a:srgbClr val="C00000"/>
                </a:solidFill>
              </a:rPr>
              <a:t>I hate you</a:t>
            </a:r>
            <a:r>
              <a:rPr lang="en-US" dirty="0" smtClean="0">
                <a:solidFill>
                  <a:srgbClr val="C00000"/>
                </a:solidFill>
              </a:rPr>
              <a:t>”              with prob. </a:t>
            </a:r>
            <a:r>
              <a:rPr lang="en-US" b="1" dirty="0" smtClean="0">
                <a:solidFill>
                  <a:srgbClr val="C00000"/>
                </a:solidFill>
              </a:rPr>
              <a:t>0.2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2" name="Left Brace 11"/>
          <p:cNvSpPr/>
          <p:nvPr/>
        </p:nvSpPr>
        <p:spPr>
          <a:xfrm>
            <a:off x="5000628" y="2357430"/>
            <a:ext cx="428628" cy="1000132"/>
          </a:xfrm>
          <a:prstGeom prst="leftBrace">
            <a:avLst>
              <a:gd name="adj1" fmla="val 35987"/>
              <a:gd name="adj2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596" y="100010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m</a:t>
            </a:r>
            <a:endParaRPr lang="it-IT" b="1" dirty="0">
              <a:solidFill>
                <a:srgbClr val="C00000"/>
              </a:solidFill>
            </a:endParaRPr>
          </a:p>
        </p:txBody>
      </p:sp>
      <p:cxnSp>
        <p:nvCxnSpPr>
          <p:cNvPr id="15" name="Straight Arrow Connector 14"/>
          <p:cNvCxnSpPr>
            <a:stCxn id="13" idx="2"/>
            <a:endCxn id="6" idx="0"/>
          </p:cNvCxnSpPr>
          <p:nvPr/>
        </p:nvCxnSpPr>
        <p:spPr>
          <a:xfrm rot="16200000" flipH="1">
            <a:off x="403797" y="1679991"/>
            <a:ext cx="630800" cy="969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ular Callout 18"/>
          <p:cNvSpPr/>
          <p:nvPr/>
        </p:nvSpPr>
        <p:spPr>
          <a:xfrm>
            <a:off x="4357686" y="4714884"/>
            <a:ext cx="4572032" cy="1857388"/>
          </a:xfrm>
          <a:prstGeom prst="wedgeRectCallout">
            <a:avLst>
              <a:gd name="adj1" fmla="val -61125"/>
              <a:gd name="adj2" fmla="val -424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dirty="0" smtClean="0"/>
              <a:t>Eve </a:t>
            </a:r>
            <a:r>
              <a:rPr lang="en-US" b="1" dirty="0" smtClean="0"/>
              <a:t>still</a:t>
            </a:r>
            <a:r>
              <a:rPr lang="en-US" dirty="0" smtClean="0"/>
              <a:t> knows that </a:t>
            </a:r>
            <a:endParaRPr lang="it-IT" dirty="0"/>
          </a:p>
        </p:txBody>
      </p:sp>
      <p:pic>
        <p:nvPicPr>
          <p:cNvPr id="20" name="Picture 5" descr="MCj043594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5286388"/>
            <a:ext cx="1285884" cy="889033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4429124" y="571501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 := 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29256" y="5357826"/>
            <a:ext cx="3321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“</a:t>
            </a:r>
            <a:r>
              <a:rPr lang="en-US" i="1" dirty="0" smtClean="0">
                <a:solidFill>
                  <a:srgbClr val="C00000"/>
                </a:solidFill>
              </a:rPr>
              <a:t>I love you</a:t>
            </a:r>
            <a:r>
              <a:rPr lang="en-US" dirty="0" smtClean="0">
                <a:solidFill>
                  <a:srgbClr val="C00000"/>
                </a:solidFill>
              </a:rPr>
              <a:t>”              with prob. </a:t>
            </a:r>
            <a:r>
              <a:rPr lang="en-US" b="1" dirty="0" smtClean="0">
                <a:solidFill>
                  <a:srgbClr val="C00000"/>
                </a:solidFill>
              </a:rPr>
              <a:t>0.1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29256" y="5702874"/>
            <a:ext cx="3336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“</a:t>
            </a:r>
            <a:r>
              <a:rPr lang="en-US" i="1" dirty="0" smtClean="0">
                <a:solidFill>
                  <a:srgbClr val="C00000"/>
                </a:solidFill>
              </a:rPr>
              <a:t>I don’t love you</a:t>
            </a:r>
            <a:r>
              <a:rPr lang="en-US" dirty="0" smtClean="0">
                <a:solidFill>
                  <a:srgbClr val="C00000"/>
                </a:solidFill>
              </a:rPr>
              <a:t>”    with prob. </a:t>
            </a:r>
            <a:r>
              <a:rPr lang="en-US" b="1" dirty="0" smtClean="0">
                <a:solidFill>
                  <a:srgbClr val="C00000"/>
                </a:solidFill>
              </a:rPr>
              <a:t>0.7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29256" y="6072206"/>
            <a:ext cx="3360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“</a:t>
            </a:r>
            <a:r>
              <a:rPr lang="en-US" i="1" dirty="0" smtClean="0">
                <a:solidFill>
                  <a:srgbClr val="C00000"/>
                </a:solidFill>
              </a:rPr>
              <a:t>I hate you</a:t>
            </a:r>
            <a:r>
              <a:rPr lang="en-US" dirty="0" smtClean="0">
                <a:solidFill>
                  <a:srgbClr val="C00000"/>
                </a:solidFill>
              </a:rPr>
              <a:t>”              with prob. </a:t>
            </a:r>
            <a:r>
              <a:rPr lang="en-US" b="1" dirty="0" smtClean="0">
                <a:solidFill>
                  <a:srgbClr val="C00000"/>
                </a:solidFill>
              </a:rPr>
              <a:t>0.2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27" name="Left Brace 26"/>
          <p:cNvSpPr/>
          <p:nvPr/>
        </p:nvSpPr>
        <p:spPr>
          <a:xfrm>
            <a:off x="5072066" y="5429264"/>
            <a:ext cx="428628" cy="1000132"/>
          </a:xfrm>
          <a:prstGeom prst="leftBrace">
            <a:avLst>
              <a:gd name="adj1" fmla="val 35987"/>
              <a:gd name="adj2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39" name="Picture 4" descr="MCj041580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143512"/>
            <a:ext cx="1019529" cy="1071570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428597" y="414338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m</a:t>
            </a:r>
            <a:endParaRPr lang="it-IT" b="1" dirty="0">
              <a:solidFill>
                <a:srgbClr val="C00000"/>
              </a:solidFill>
            </a:endParaRPr>
          </a:p>
        </p:txBody>
      </p:sp>
      <p:cxnSp>
        <p:nvCxnSpPr>
          <p:cNvPr id="41" name="Straight Arrow Connector 40"/>
          <p:cNvCxnSpPr>
            <a:stCxn id="40" idx="2"/>
            <a:endCxn id="39" idx="0"/>
          </p:cNvCxnSpPr>
          <p:nvPr/>
        </p:nvCxnSpPr>
        <p:spPr>
          <a:xfrm rot="16200000" flipH="1">
            <a:off x="403798" y="4823263"/>
            <a:ext cx="630800" cy="969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71473" y="5572140"/>
            <a:ext cx="29527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k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1357290" y="5214950"/>
            <a:ext cx="1643074" cy="107157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993300"/>
                </a:solidFill>
              </a:rPr>
              <a:t>c </a:t>
            </a:r>
            <a:r>
              <a:rPr lang="en-US" b="1" dirty="0">
                <a:solidFill>
                  <a:srgbClr val="993300"/>
                </a:solidFill>
              </a:rPr>
              <a:t>:= Enc</a:t>
            </a:r>
            <a:r>
              <a:rPr lang="pl-PL" b="1" baseline="-25000" dirty="0">
                <a:solidFill>
                  <a:srgbClr val="993300"/>
                </a:solidFill>
              </a:rPr>
              <a:t>K</a:t>
            </a:r>
            <a:r>
              <a:rPr lang="en-US" b="1" dirty="0">
                <a:solidFill>
                  <a:srgbClr val="993300"/>
                </a:solidFill>
              </a:rPr>
              <a:t>(m)</a:t>
            </a:r>
            <a:r>
              <a:rPr lang="pl-PL" b="1" dirty="0">
                <a:solidFill>
                  <a:srgbClr val="993300"/>
                </a:solidFill>
              </a:rPr>
              <a:t> </a:t>
            </a:r>
            <a:endParaRPr lang="it-IT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214282" y="3857628"/>
            <a:ext cx="850112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96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 animBg="1"/>
      <p:bldP spid="19" grpId="0" animBg="1"/>
      <p:bldP spid="23" grpId="0"/>
      <p:bldP spid="24" grpId="0"/>
      <p:bldP spid="25" grpId="0"/>
      <p:bldP spid="26" grpId="0"/>
      <p:bldP spid="27" grpId="0" animBg="1"/>
      <p:bldP spid="40" grpId="0"/>
      <p:bldP spid="42" grpId="0" animBg="1"/>
      <p:bldP spid="4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Theory (review)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371600"/>
                <a:ext cx="9067800" cy="5334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Probability space:  </a:t>
                </a:r>
              </a:p>
              <a:p>
                <a:pPr lvl="1"/>
                <a:r>
                  <a:rPr lang="en-US" dirty="0"/>
                  <a:t>Universe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𝒰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/>
                  <a:t>Probability function: 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u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𝒰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/>
                  <a:t>assign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func>
                      <m:func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70C0"/>
                            </a:solidFill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</m:d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≤1</m:t>
                        </m:r>
                      </m:e>
                    </m:func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𝒰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Pr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[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𝑢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]</m:t>
                            </m:r>
                          </m:e>
                        </m:func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=1</m:t>
                        </m:r>
                      </m:e>
                    </m:nary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Example: </a:t>
                </a:r>
                <a:r>
                  <a:rPr lang="en-US" dirty="0" smtClean="0"/>
                  <a:t>uniform distribution over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𝒰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assigns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00</m:t>
                            </m:r>
                          </m:e>
                        </m:d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func>
                          <m:func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01</m:t>
                                </m:r>
                              </m:e>
                            </m:d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Pr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</m:d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dirty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Pr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11</m:t>
                                        </m:r>
                                      </m:e>
                                    </m:d>
                                    <m:r>
                                      <a:rPr lang="en-US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=</m:t>
                                    </m:r>
                                    <m:f>
                                      <m:fPr>
                                        <m:ctrlPr>
                                          <a:rPr lang="en-US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e>
                                </m:func>
                              </m:e>
                            </m:func>
                          </m:e>
                        </m:func>
                      </m:e>
                    </m:func>
                  </m:oMath>
                </a14:m>
                <a:r>
                  <a:rPr lang="en-US" dirty="0" smtClean="0"/>
                  <a:t>.   </a:t>
                </a:r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71600"/>
                <a:ext cx="9067800" cy="5334000"/>
              </a:xfrm>
              <a:blipFill rotWithShape="1">
                <a:blip r:embed="rId3"/>
                <a:stretch>
                  <a:fillRect l="-1478" t="-1486" r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716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Theory (review)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371600"/>
                <a:ext cx="9067800" cy="5334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Probability space:  </a:t>
                </a:r>
              </a:p>
              <a:p>
                <a:pPr lvl="1"/>
                <a:r>
                  <a:rPr lang="en-US" dirty="0"/>
                  <a:t>Universe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𝒰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/>
                  <a:t>Probability function: 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u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𝒰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/>
                  <a:t>assign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func>
                      <m:func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70C0"/>
                            </a:solidFill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</m:d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≤1</m:t>
                        </m:r>
                      </m:e>
                    </m:func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𝒰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Pr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[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𝑢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]</m:t>
                            </m:r>
                          </m:e>
                        </m:func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=1</m:t>
                        </m:r>
                      </m:e>
                    </m:nary>
                  </m:oMath>
                </a14:m>
                <a:r>
                  <a:rPr lang="en-US" dirty="0"/>
                  <a:t>.</a:t>
                </a:r>
              </a:p>
              <a:p>
                <a:pPr lvl="4"/>
                <a:endParaRPr lang="en-US" sz="1200" dirty="0" smtClean="0"/>
              </a:p>
              <a:p>
                <a:r>
                  <a:rPr lang="en-US" dirty="0" smtClean="0"/>
                  <a:t>Random variables: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𝑌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𝑍</m:t>
                    </m:r>
                    <m:r>
                      <a:rPr lang="en-US" b="0" i="1" smtClean="0">
                        <a:latin typeface="Cambria Math"/>
                      </a:rPr>
                      <m:t>,…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Formally, functions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 :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𝒰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𝒳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,  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𝑌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: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𝒰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𝒴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…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induce distributions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𝑋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 :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𝑋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sub>
                          <m:sup/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Pr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[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]</m:t>
                                </m:r>
                              </m:e>
                            </m:func>
                          </m:e>
                        </m:nary>
                      </m:e>
                    </m:func>
                  </m:oMath>
                </a14:m>
                <a:endParaRPr lang="en-US" dirty="0" smtClean="0"/>
              </a:p>
              <a:p>
                <a:pPr lvl="3"/>
                <a:endParaRPr lang="en-US" sz="1100" dirty="0"/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Example: </a:t>
                </a:r>
                <a:r>
                  <a:rPr lang="en-US" dirty="0"/>
                  <a:t>uniform distribution over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𝒰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=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first bit,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Y =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second bit,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Z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≔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𝑋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𝑌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,  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𝑊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≔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𝑋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⊕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𝑌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71600"/>
                <a:ext cx="9067800" cy="5334000"/>
              </a:xfrm>
              <a:blipFill rotWithShape="1">
                <a:blip r:embed="rId3"/>
                <a:stretch>
                  <a:fillRect l="-1478" t="-1486" b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829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Theory (review)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371600"/>
                <a:ext cx="9067800" cy="5334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Probability space:  </a:t>
                </a:r>
              </a:p>
              <a:p>
                <a:pPr lvl="1"/>
                <a:r>
                  <a:rPr lang="en-US" dirty="0" smtClean="0"/>
                  <a:t>Universe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𝒰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 smtClean="0"/>
                  <a:t>Probability function: 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u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𝒰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dirty="0" smtClean="0"/>
                  <a:t>assign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≤1</m:t>
                        </m:r>
                      </m:e>
                    </m:func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𝒰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Pr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[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𝑢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]</m:t>
                            </m:r>
                          </m:e>
                        </m:func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=1</m:t>
                        </m:r>
                      </m:e>
                    </m:nary>
                  </m:oMath>
                </a14:m>
                <a:r>
                  <a:rPr lang="en-US" dirty="0"/>
                  <a:t>.</a:t>
                </a:r>
              </a:p>
              <a:p>
                <a:pPr lvl="4"/>
                <a:endParaRPr lang="en-US" sz="1200" dirty="0" smtClean="0"/>
              </a:p>
              <a:p>
                <a:r>
                  <a:rPr lang="en-US" dirty="0" smtClean="0"/>
                  <a:t>Random variables: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𝑌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𝑍</m:t>
                    </m:r>
                    <m:r>
                      <a:rPr lang="en-US" b="0" i="1" smtClean="0">
                        <a:latin typeface="Cambria Math"/>
                      </a:rPr>
                      <m:t>,…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Formally, functions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 :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𝒰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𝒳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,  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𝑌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: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𝒰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𝒴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…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induce distributions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𝑋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 :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𝑋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sub>
                          <m:sup/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Pr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[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]</m:t>
                                </m:r>
                              </m:e>
                            </m:func>
                          </m:e>
                        </m:nary>
                      </m:e>
                    </m:func>
                  </m:oMath>
                </a14:m>
                <a:endParaRPr lang="en-US" dirty="0" smtClean="0"/>
              </a:p>
              <a:p>
                <a:pPr lvl="3"/>
                <a:endParaRPr lang="en-US" sz="1100" dirty="0"/>
              </a:p>
              <a:p>
                <a:r>
                  <a:rPr lang="en-US" dirty="0" smtClean="0"/>
                  <a:t>Random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𝑌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are </a:t>
                </a:r>
                <a:r>
                  <a:rPr lang="en-US" i="1" dirty="0" smtClean="0"/>
                  <a:t>independent</a:t>
                </a:r>
                <a:r>
                  <a:rPr lang="en-US" dirty="0" smtClean="0"/>
                  <a:t> if for all x,y: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/>
                      </a:rPr>
                      <m:t>  </m:t>
                    </m:r>
                    <m:func>
                      <m:func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70C0"/>
                            </a:solidFill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𝑋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, 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𝑌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70C0"/>
                            </a:solidFill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𝑋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⋅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Pr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[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𝑌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]</m:t>
                            </m:r>
                          </m:e>
                        </m:func>
                      </m:e>
                    </m:func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71600"/>
                <a:ext cx="9067800" cy="5334000"/>
              </a:xfrm>
              <a:blipFill rotWithShape="1">
                <a:blip r:embed="rId3"/>
                <a:stretch>
                  <a:fillRect l="-1478" t="-1486" r="-2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751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Theory (review)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371600"/>
                <a:ext cx="9067800" cy="5334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Example: </a:t>
                </a:r>
                <a:r>
                  <a:rPr lang="en-US" dirty="0"/>
                  <a:t>uniform distribution over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𝒰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 </a:t>
                </a:r>
                <a:r>
                  <a:rPr lang="en-US" dirty="0"/>
                  <a:t>first bit</a:t>
                </a:r>
                <a:r>
                  <a:rPr lang="en-US" dirty="0">
                    <a:solidFill>
                      <a:srgbClr val="0070C0"/>
                    </a:solidFill>
                  </a:rPr>
                  <a:t>,  Y = </a:t>
                </a:r>
                <a:r>
                  <a:rPr lang="en-US" dirty="0"/>
                  <a:t>second bit</a:t>
                </a:r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Z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≔ 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𝑌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,   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𝑊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≔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𝑋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⊕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𝑌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 smtClean="0"/>
                  <a:t>Are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𝑋</m:t>
                    </m:r>
                    <m:r>
                      <a:rPr lang="en-US" i="1" dirty="0" smtClean="0"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latin typeface="Cambria Math"/>
                      </a:rPr>
                      <m:t>𝑌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independent?   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Are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𝑋</m:t>
                    </m:r>
                    <m:r>
                      <a:rPr lang="en-US" i="1" dirty="0">
                        <a:latin typeface="Cambria Math"/>
                      </a:rPr>
                      <m:t>, </m:t>
                    </m:r>
                    <m:r>
                      <a:rPr lang="en-US" i="1" dirty="0">
                        <a:latin typeface="Cambria Math"/>
                      </a:rPr>
                      <m:t>𝑍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independent?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Are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𝑋</m:t>
                    </m:r>
                    <m:r>
                      <a:rPr lang="en-US" i="1" dirty="0">
                        <a:latin typeface="Cambria Math"/>
                      </a:rPr>
                      <m:t>, </m:t>
                    </m:r>
                    <m:r>
                      <a:rPr lang="en-US" b="0" i="1" dirty="0" smtClean="0">
                        <a:latin typeface="Cambria Math"/>
                      </a:rPr>
                      <m:t>𝑊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independent?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71600"/>
                <a:ext cx="9067800" cy="5334000"/>
              </a:xfrm>
              <a:blipFill rotWithShape="1">
                <a:blip r:embed="rId2"/>
                <a:stretch>
                  <a:fillRect l="-1478" t="-1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408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Modern cryptography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57158" y="6072182"/>
            <a:ext cx="8429684" cy="78581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2652" y="1295400"/>
            <a:ext cx="7962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cryptography based on rigorous science/math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36017" y="628175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sevenites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715272" y="6281750"/>
            <a:ext cx="604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now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7143" y="3145150"/>
            <a:ext cx="2011915" cy="1839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67143" y="3179135"/>
            <a:ext cx="2550944" cy="1788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667000" y="5105400"/>
            <a:ext cx="3990949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public-key cryptography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215174" y="4419600"/>
            <a:ext cx="192882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e-cash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839679" y="4024295"/>
            <a:ext cx="235745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electronic voting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288122" y="2558130"/>
            <a:ext cx="1458476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/>
              <a:t>c</a:t>
            </a:r>
            <a:r>
              <a:rPr lang="en-US" sz="2000" b="1" dirty="0" smtClean="0"/>
              <a:t>oin-tossing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172200" y="2158020"/>
            <a:ext cx="2918043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multiparty-computations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990587" y="2979080"/>
            <a:ext cx="1885516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zero-knowledge</a:t>
            </a:r>
            <a:endParaRPr lang="en-US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781800" y="3581400"/>
            <a:ext cx="235745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electronic auctions</a:t>
            </a:r>
            <a:endParaRPr lang="en-US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940560" y="5486400"/>
            <a:ext cx="235745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signature schemes</a:t>
            </a:r>
            <a:endParaRPr lang="en-US" sz="2000" b="1" dirty="0"/>
          </a:p>
        </p:txBody>
      </p:sp>
      <p:pic>
        <p:nvPicPr>
          <p:cNvPr id="1026" name="Picture 2" descr="C:\Users\wichs\Desktop\200px-Claude_Elwood_Shannon_(1916-200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43" y="2958240"/>
            <a:ext cx="1471642" cy="2075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65452" y="6300782"/>
            <a:ext cx="1035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post-war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91764" y="5299704"/>
            <a:ext cx="167640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</a:t>
            </a:r>
            <a:r>
              <a:rPr lang="en-US" sz="2000" b="1" dirty="0" smtClean="0"/>
              <a:t>nformation</a:t>
            </a:r>
            <a:endParaRPr lang="en-US" sz="2000" b="1" dirty="0"/>
          </a:p>
          <a:p>
            <a:pPr algn="ctr"/>
            <a:r>
              <a:rPr lang="en-US" sz="2000" b="1" dirty="0" smtClean="0"/>
              <a:t>theory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50225" y="5804349"/>
            <a:ext cx="235745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rigorous definitions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010400" y="5924490"/>
            <a:ext cx="192882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...</a:t>
            </a:r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158460" y="4917426"/>
            <a:ext cx="1928826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private info retreival </a:t>
            </a:r>
            <a:endParaRPr lang="en-US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457514" y="5619690"/>
            <a:ext cx="283888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threshold crypto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7126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6" grpId="0"/>
      <p:bldP spid="17" grpId="0"/>
      <p:bldP spid="18" grpId="0"/>
      <p:bldP spid="20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Theory (review)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371600"/>
                <a:ext cx="9067800" cy="53340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For two random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dirty="0" smtClean="0"/>
                  <a:t> and outcomes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,</m:t>
                    </m:r>
                    <m:r>
                      <a:rPr lang="en-US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> we define</a:t>
                </a:r>
                <a:r>
                  <a:rPr lang="en-US" dirty="0"/>
                  <a:t> </a:t>
                </a:r>
                <a:r>
                  <a:rPr lang="en-US" dirty="0" smtClean="0"/>
                  <a:t>the conditional probability: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Pr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𝑌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]</m:t>
                        </m:r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𝑌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Pr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[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𝑌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]</m:t>
                            </m:r>
                          </m:e>
                        </m:func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Interpretation: the probability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𝑋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if we are told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𝑌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Example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: </a:t>
                </a:r>
                <a:r>
                  <a:rPr lang="en-US" dirty="0"/>
                  <a:t>uniform distribution over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𝒰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= </a:t>
                </a:r>
                <a:r>
                  <a:rPr lang="en-US" dirty="0"/>
                  <a:t>first bit</a:t>
                </a:r>
                <a:r>
                  <a:rPr lang="en-US" dirty="0">
                    <a:solidFill>
                      <a:srgbClr val="0070C0"/>
                    </a:solidFill>
                  </a:rPr>
                  <a:t>,  Y = </a:t>
                </a:r>
                <a:r>
                  <a:rPr lang="en-US" dirty="0"/>
                  <a:t>second bit</a:t>
                </a:r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Z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≔ 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𝑋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𝑌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,   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𝑊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≔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𝑋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⊕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𝑌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=1 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  <m:r>
                          <a:rPr lang="en-US" b="0" i="1" smtClean="0">
                            <a:latin typeface="Cambria Math"/>
                          </a:rPr>
                          <m:t>=1]= ?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71600"/>
                <a:ext cx="9067800" cy="5334000"/>
              </a:xfrm>
              <a:blipFill rotWithShape="1">
                <a:blip r:embed="rId3"/>
                <a:stretch>
                  <a:fillRect l="-1344" t="-2286" r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776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Theory (review)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371600"/>
                <a:ext cx="9067800" cy="5334000"/>
              </a:xfrm>
            </p:spPr>
            <p:txBody>
              <a:bodyPr>
                <a:normAutofit fontScale="92500" lnSpcReduction="10000"/>
              </a:bodyPr>
              <a:lstStyle/>
              <a:p>
                <a:pPr marL="457200" lvl="1" indent="-457200">
                  <a:buFont typeface="Arial" panose="020B0604020202020204" pitchFamily="34" charset="0"/>
                  <a:buChar char="•"/>
                </a:pPr>
                <a:r>
                  <a:rPr lang="en-US" sz="3200" b="1" u="sng" dirty="0" smtClean="0"/>
                  <a:t>Events:</a:t>
                </a:r>
                <a:r>
                  <a:rPr lang="en-US" sz="3200" b="1" dirty="0" smtClean="0"/>
                  <a:t> </a:t>
                </a:r>
                <a:r>
                  <a:rPr lang="en-US" sz="3200" dirty="0" smtClean="0"/>
                  <a:t>An event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r>
                      <a:rPr lang="en-US" sz="32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smtClean="0"/>
                  <a:t>is a subset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𝒰</m:t>
                    </m:r>
                  </m:oMath>
                </a14:m>
                <a:r>
                  <a:rPr lang="en-US" sz="3200" dirty="0" smtClean="0"/>
                  <a:t>. We define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Pr</m:t>
                        </m:r>
                      </m:fName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𝐸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]</m:t>
                        </m:r>
                      </m:e>
                    </m:func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𝑢</m:t>
                            </m:r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∈</m:t>
                            </m:r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</m:d>
                      </m:sub>
                      <m:sup/>
                      <m:e>
                        <m:func>
                          <m:func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Pr</m:t>
                            </m:r>
                          </m:fName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[</m:t>
                            </m:r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𝑢</m:t>
                            </m:r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]</m:t>
                            </m:r>
                          </m:e>
                        </m:func>
                      </m:e>
                    </m:nary>
                  </m:oMath>
                </a14:m>
                <a:r>
                  <a:rPr lang="en-US" sz="3200" dirty="0" smtClean="0"/>
                  <a:t>.  </a:t>
                </a:r>
              </a:p>
              <a:p>
                <a:pPr marL="0" lvl="1" indent="0">
                  <a:buNone/>
                </a:pPr>
                <a:r>
                  <a:rPr lang="en-US" sz="3200" dirty="0"/>
                  <a:t> </a:t>
                </a:r>
                <a:r>
                  <a:rPr lang="en-US" sz="3200" dirty="0" smtClean="0"/>
                  <a:t>   Alternatively, can think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</m:oMath>
                </a14:m>
                <a:r>
                  <a:rPr lang="en-US" sz="3200" dirty="0" smtClean="0"/>
                  <a:t> as binary random var.</a:t>
                </a:r>
              </a:p>
              <a:p>
                <a:endParaRPr lang="en-US" dirty="0"/>
              </a:p>
              <a:p>
                <a:r>
                  <a:rPr lang="en-US" u="sng" dirty="0" smtClean="0"/>
                  <a:t>Union bound</a:t>
                </a:r>
                <a:r>
                  <a:rPr lang="en-US" dirty="0" smtClean="0"/>
                  <a:t>: for any 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Pr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[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∪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]=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Pr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[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]</m:t>
                            </m:r>
                          </m:e>
                        </m:func>
                      </m:e>
                    </m:func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        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70C0"/>
                            </a:solidFill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dirty="0" smtClean="0"/>
              </a:p>
              <a:p>
                <a:endParaRPr lang="en-US" dirty="0" smtClean="0">
                  <a:solidFill>
                    <a:srgbClr val="C00000"/>
                  </a:solidFill>
                </a:endParaRPr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Example</a:t>
                </a:r>
                <a:r>
                  <a:rPr lang="en-US" dirty="0">
                    <a:solidFill>
                      <a:srgbClr val="C00000"/>
                    </a:solidFill>
                  </a:rPr>
                  <a:t>: </a:t>
                </a:r>
                <a:r>
                  <a:rPr lang="en-US" dirty="0"/>
                  <a:t>uniform distribution over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𝒰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: first bit 1,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: second bit 1.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71600"/>
                <a:ext cx="9067800" cy="5334000"/>
              </a:xfrm>
              <a:blipFill rotWithShape="0">
                <a:blip r:embed="rId2"/>
                <a:stretch>
                  <a:fillRect l="-1344" t="-2286" b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222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0"/>
            <a:ext cx="8647968" cy="1143000"/>
          </a:xfrm>
        </p:spPr>
        <p:txBody>
          <a:bodyPr/>
          <a:lstStyle/>
          <a:p>
            <a:r>
              <a:rPr lang="en-US" dirty="0" smtClean="0"/>
              <a:t>Back to cryptography…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3057532"/>
            <a:ext cx="7786742" cy="2371732"/>
          </a:xfrm>
          <a:solidFill>
            <a:schemeClr val="bg1"/>
          </a:solidFill>
          <a:effectLst/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Consider random variables:</a:t>
            </a:r>
          </a:p>
          <a:p>
            <a:pPr>
              <a:buNone/>
            </a:pPr>
            <a:r>
              <a:rPr lang="pl-PL" sz="2800" b="1" dirty="0" smtClean="0">
                <a:solidFill>
                  <a:srgbClr val="C00000"/>
                </a:solidFill>
              </a:rPr>
              <a:t>M</a:t>
            </a:r>
            <a:r>
              <a:rPr lang="pl-PL" sz="2800" dirty="0" smtClean="0"/>
              <a:t> </a:t>
            </a:r>
            <a:r>
              <a:rPr lang="en-US" sz="2800" dirty="0" smtClean="0"/>
              <a:t>  some distribution variable over </a:t>
            </a:r>
            <a:r>
              <a:rPr lang="it-IT" sz="2800" b="1" dirty="0" smtClean="0">
                <a:solidFill>
                  <a:srgbClr val="C00000"/>
                </a:solidFill>
                <a:latin typeface="Lucida Calligraphy"/>
              </a:rPr>
              <a:t>M  </a:t>
            </a:r>
          </a:p>
          <a:p>
            <a:pPr>
              <a:buNone/>
            </a:pPr>
            <a:r>
              <a:rPr lang="pl-PL" sz="2800" b="1" dirty="0" smtClean="0">
                <a:solidFill>
                  <a:srgbClr val="C00000"/>
                </a:solidFill>
                <a:latin typeface="Arial"/>
                <a:cs typeface="Arial"/>
              </a:rPr>
              <a:t>K</a:t>
            </a:r>
            <a:r>
              <a:rPr lang="en-US" sz="2800" b="1" dirty="0" smtClean="0">
                <a:solidFill>
                  <a:srgbClr val="C00000"/>
                </a:solidFill>
                <a:latin typeface="Arial"/>
                <a:cs typeface="Arial"/>
              </a:rPr>
              <a:t>   </a:t>
            </a:r>
            <a:r>
              <a:rPr lang="en-US" sz="2800" dirty="0" smtClean="0"/>
              <a:t>uniformly random </a:t>
            </a:r>
            <a:r>
              <a:rPr lang="en-US" sz="2800" dirty="0"/>
              <a:t>variable over </a:t>
            </a:r>
            <a:r>
              <a:rPr lang="it-IT" sz="2800" b="1" dirty="0" smtClean="0">
                <a:solidFill>
                  <a:srgbClr val="C00000"/>
                </a:solidFill>
                <a:latin typeface="Lucida Calligraphy"/>
              </a:rPr>
              <a:t>K 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Arial"/>
                <a:cs typeface="Arial"/>
              </a:rPr>
              <a:t>C = </a:t>
            </a:r>
            <a:r>
              <a:rPr lang="en-US" sz="2800" b="1" dirty="0" err="1" smtClean="0">
                <a:solidFill>
                  <a:srgbClr val="C00000"/>
                </a:solidFill>
                <a:latin typeface="Arial"/>
                <a:cs typeface="Arial"/>
              </a:rPr>
              <a:t>Enc</a:t>
            </a:r>
            <a:r>
              <a:rPr lang="en-US" sz="2800" b="1" dirty="0" smtClean="0">
                <a:solidFill>
                  <a:srgbClr val="C00000"/>
                </a:solidFill>
                <a:latin typeface="Arial"/>
                <a:cs typeface="Arial"/>
              </a:rPr>
              <a:t>(K, M)   </a:t>
            </a:r>
            <a:r>
              <a:rPr lang="en-US" sz="2800" dirty="0" smtClean="0"/>
              <a:t>random </a:t>
            </a:r>
            <a:r>
              <a:rPr lang="en-US" sz="2800" dirty="0"/>
              <a:t>variable over </a:t>
            </a:r>
            <a:r>
              <a:rPr lang="it-IT" sz="2800" b="1" dirty="0" smtClean="0">
                <a:solidFill>
                  <a:srgbClr val="C00000"/>
                </a:solidFill>
                <a:latin typeface="Lucida Calligraphy"/>
              </a:rPr>
              <a:t>C </a:t>
            </a:r>
            <a:endParaRPr lang="it-IT" sz="2800" b="1" dirty="0">
              <a:solidFill>
                <a:srgbClr val="C00000"/>
              </a:solidFill>
              <a:latin typeface="Lucida Calligraphy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71472" y="1214422"/>
            <a:ext cx="7858180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“The </a:t>
            </a:r>
            <a:r>
              <a:rPr lang="en-US" sz="2400" dirty="0"/>
              <a:t>adversary should not </a:t>
            </a:r>
            <a:r>
              <a:rPr lang="pl-PL" sz="2400" dirty="0" smtClean="0"/>
              <a:t>learn any information about </a:t>
            </a:r>
            <a:r>
              <a:rPr lang="pl-PL" sz="2400" b="1" dirty="0" smtClean="0">
                <a:solidFill>
                  <a:srgbClr val="C00000"/>
                </a:solidFill>
              </a:rPr>
              <a:t>m</a:t>
            </a:r>
            <a:r>
              <a:rPr lang="en-US" sz="2400" dirty="0" smtClean="0"/>
              <a:t>.”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3993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3057532"/>
            <a:ext cx="7786742" cy="2371732"/>
          </a:xfrm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pl-PL" sz="2800" dirty="0" smtClean="0"/>
              <a:t>An encryption scheme is </a:t>
            </a:r>
            <a:r>
              <a:rPr lang="pl-PL" sz="2800" b="1" dirty="0" smtClean="0">
                <a:solidFill>
                  <a:srgbClr val="002060"/>
                </a:solidFill>
              </a:rPr>
              <a:t>perfectly secret</a:t>
            </a:r>
            <a:r>
              <a:rPr lang="pl-PL" sz="2800" dirty="0" smtClean="0">
                <a:solidFill>
                  <a:srgbClr val="002060"/>
                </a:solidFill>
              </a:rPr>
              <a:t> </a:t>
            </a:r>
            <a:r>
              <a:rPr lang="pl-PL" sz="2800" dirty="0" smtClean="0"/>
              <a:t>if </a:t>
            </a:r>
          </a:p>
          <a:p>
            <a:pPr algn="ctr">
              <a:buNone/>
            </a:pPr>
            <a:r>
              <a:rPr lang="pl-PL" sz="2800" dirty="0" smtClean="0"/>
              <a:t>for every </a:t>
            </a:r>
            <a:r>
              <a:rPr lang="en-US" sz="2800" dirty="0" smtClean="0"/>
              <a:t>distribution of </a:t>
            </a:r>
            <a:r>
              <a:rPr lang="pl-PL" sz="2800" b="1" dirty="0" smtClean="0">
                <a:solidFill>
                  <a:srgbClr val="C00000"/>
                </a:solidFill>
              </a:rPr>
              <a:t>M</a:t>
            </a:r>
            <a:r>
              <a:rPr lang="pl-PL" sz="2800" dirty="0" smtClean="0"/>
              <a:t> </a:t>
            </a:r>
          </a:p>
          <a:p>
            <a:pPr algn="ctr">
              <a:buNone/>
            </a:pPr>
            <a:r>
              <a:rPr lang="pl-PL" sz="2800" dirty="0" smtClean="0"/>
              <a:t>and every</a:t>
            </a:r>
            <a:r>
              <a:rPr lang="it-IT" sz="2800" dirty="0" smtClean="0"/>
              <a:t> </a:t>
            </a:r>
            <a:r>
              <a:rPr lang="it-IT" sz="2800" b="1" dirty="0" smtClean="0">
                <a:solidFill>
                  <a:srgbClr val="C00000"/>
                </a:solidFill>
              </a:rPr>
              <a:t>m</a:t>
            </a:r>
            <a:r>
              <a:rPr lang="it-IT" sz="2800" dirty="0" smtClean="0"/>
              <a:t> </a:t>
            </a:r>
            <a:r>
              <a:rPr lang="az-Cyrl-AZ" sz="2000" b="1" dirty="0" smtClean="0">
                <a:solidFill>
                  <a:srgbClr val="C00000"/>
                </a:solidFill>
                <a:latin typeface="Arial"/>
                <a:cs typeface="Arial"/>
              </a:rPr>
              <a:t>Є</a:t>
            </a:r>
            <a:r>
              <a:rPr lang="pl-PL" sz="28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it-IT" sz="2800" b="1" dirty="0" smtClean="0">
                <a:solidFill>
                  <a:srgbClr val="C00000"/>
                </a:solidFill>
                <a:latin typeface="Lucida Calligraphy"/>
              </a:rPr>
              <a:t>M </a:t>
            </a:r>
            <a:r>
              <a:rPr lang="it-IT" sz="2800" dirty="0" smtClean="0">
                <a:latin typeface="+mj-lt"/>
              </a:rPr>
              <a:t>and</a:t>
            </a:r>
            <a:r>
              <a:rPr lang="it-IT" sz="2800" dirty="0" smtClean="0"/>
              <a:t> </a:t>
            </a:r>
            <a:r>
              <a:rPr lang="pl-PL" sz="2800" dirty="0" smtClean="0"/>
              <a:t> </a:t>
            </a:r>
            <a:r>
              <a:rPr lang="pl-PL" sz="2800" b="1" dirty="0" smtClean="0">
                <a:solidFill>
                  <a:srgbClr val="C00000"/>
                </a:solidFill>
              </a:rPr>
              <a:t>c </a:t>
            </a:r>
            <a:r>
              <a:rPr lang="az-Cyrl-AZ" sz="2000" b="1" dirty="0" smtClean="0">
                <a:solidFill>
                  <a:srgbClr val="C00000"/>
                </a:solidFill>
                <a:latin typeface="Arial"/>
                <a:cs typeface="Arial"/>
              </a:rPr>
              <a:t>Є</a:t>
            </a:r>
            <a:r>
              <a:rPr lang="pl-PL" sz="20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pl-PL" sz="2800" b="1" dirty="0" smtClean="0">
                <a:solidFill>
                  <a:srgbClr val="C00000"/>
                </a:solidFill>
                <a:latin typeface="Lucida Calligraphy"/>
              </a:rPr>
              <a:t>C</a:t>
            </a:r>
            <a:r>
              <a:rPr lang="pl-PL" sz="20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</a:p>
          <a:p>
            <a:pPr algn="ctr">
              <a:buNone/>
            </a:pPr>
            <a:r>
              <a:rPr lang="pl-PL" sz="2800" b="1" dirty="0" smtClean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lang="en-US" sz="2800" b="1" dirty="0" smtClean="0">
                <a:solidFill>
                  <a:srgbClr val="C00000"/>
                </a:solidFill>
                <a:latin typeface="Arial"/>
                <a:cs typeface="Arial"/>
              </a:rPr>
              <a:t>r[ </a:t>
            </a:r>
            <a:r>
              <a:rPr lang="pl-PL" sz="2800" b="1" dirty="0" smtClean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lang="it-IT" sz="2800" b="1" dirty="0" smtClean="0">
                <a:solidFill>
                  <a:srgbClr val="C00000"/>
                </a:solidFill>
                <a:latin typeface="Arial"/>
                <a:cs typeface="Arial"/>
              </a:rPr>
              <a:t> = m ]</a:t>
            </a:r>
            <a:r>
              <a:rPr lang="pl-PL" sz="2800" b="1" dirty="0" smtClean="0">
                <a:solidFill>
                  <a:srgbClr val="C00000"/>
                </a:solidFill>
                <a:latin typeface="Arial"/>
                <a:cs typeface="Arial"/>
              </a:rPr>
              <a:t> = </a:t>
            </a:r>
            <a:r>
              <a:rPr lang="it-IT" sz="2800" b="1" dirty="0" smtClean="0">
                <a:solidFill>
                  <a:srgbClr val="C00000"/>
                </a:solidFill>
                <a:latin typeface="Arial"/>
                <a:cs typeface="Arial"/>
              </a:rPr>
              <a:t>Pr[ </a:t>
            </a:r>
            <a:r>
              <a:rPr lang="pl-PL" sz="2800" b="1" dirty="0" smtClean="0">
                <a:solidFill>
                  <a:srgbClr val="C00000"/>
                </a:solidFill>
                <a:latin typeface="Arial"/>
                <a:cs typeface="Arial"/>
              </a:rPr>
              <a:t>M </a:t>
            </a:r>
            <a:r>
              <a:rPr lang="it-IT" sz="2800" b="1" dirty="0" smtClean="0">
                <a:solidFill>
                  <a:srgbClr val="C00000"/>
                </a:solidFill>
                <a:latin typeface="Arial"/>
                <a:cs typeface="Arial"/>
              </a:rPr>
              <a:t>= </a:t>
            </a:r>
            <a:r>
              <a:rPr lang="it-IT" sz="2800" b="1" dirty="0" err="1" smtClean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lang="it-IT" sz="28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pl-PL" sz="2800" b="1" dirty="0" smtClean="0">
                <a:solidFill>
                  <a:srgbClr val="C00000"/>
                </a:solidFill>
                <a:latin typeface="Arial"/>
                <a:cs typeface="Arial"/>
              </a:rPr>
              <a:t>| </a:t>
            </a:r>
            <a:r>
              <a:rPr lang="en-US" sz="2800" b="1" dirty="0" smtClean="0">
                <a:solidFill>
                  <a:srgbClr val="C00000"/>
                </a:solidFill>
                <a:latin typeface="Arial"/>
                <a:cs typeface="Arial"/>
              </a:rPr>
              <a:t>C </a:t>
            </a:r>
            <a:r>
              <a:rPr lang="pl-PL" sz="2800" b="1" dirty="0" smtClean="0">
                <a:solidFill>
                  <a:srgbClr val="C00000"/>
                </a:solidFill>
                <a:latin typeface="Arial"/>
                <a:cs typeface="Arial"/>
              </a:rPr>
              <a:t>= c</a:t>
            </a:r>
            <a:r>
              <a:rPr lang="en-US" sz="28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it-IT" sz="2800" b="1" dirty="0" smtClean="0">
                <a:solidFill>
                  <a:srgbClr val="C00000"/>
                </a:solidFill>
                <a:latin typeface="Arial"/>
                <a:cs typeface="Arial"/>
              </a:rPr>
              <a:t>]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71472" y="1214422"/>
            <a:ext cx="7858180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“The </a:t>
            </a:r>
            <a:r>
              <a:rPr lang="en-US" sz="2400" dirty="0"/>
              <a:t>adversary should not </a:t>
            </a:r>
            <a:r>
              <a:rPr lang="pl-PL" sz="2400" dirty="0" smtClean="0"/>
              <a:t>learn any information about </a:t>
            </a:r>
            <a:r>
              <a:rPr lang="pl-PL" sz="2400" b="1" dirty="0" smtClean="0">
                <a:solidFill>
                  <a:srgbClr val="C00000"/>
                </a:solidFill>
              </a:rPr>
              <a:t>m</a:t>
            </a:r>
            <a:r>
              <a:rPr lang="en-US" sz="2400" dirty="0" smtClean="0"/>
              <a:t>.”</a:t>
            </a:r>
            <a:endParaRPr lang="en-US" sz="2400" b="1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7072330" y="3429000"/>
            <a:ext cx="1857388" cy="857256"/>
          </a:xfrm>
          <a:prstGeom prst="wedgeRoundRectCallout">
            <a:avLst>
              <a:gd name="adj1" fmla="val -82917"/>
              <a:gd name="adj2" fmla="val 4818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such that </a:t>
            </a:r>
            <a:br>
              <a:rPr lang="pl-PL" dirty="0" smtClean="0"/>
            </a:br>
            <a:r>
              <a:rPr lang="pl-PL" b="1" dirty="0" smtClean="0">
                <a:solidFill>
                  <a:srgbClr val="C00000"/>
                </a:solidFill>
              </a:rPr>
              <a:t>P</a:t>
            </a:r>
            <a:r>
              <a:rPr lang="en-US" b="1" dirty="0" smtClean="0">
                <a:solidFill>
                  <a:srgbClr val="C00000"/>
                </a:solidFill>
              </a:rPr>
              <a:t>[</a:t>
            </a:r>
            <a:r>
              <a:rPr lang="pl-PL" b="1" dirty="0" smtClean="0">
                <a:solidFill>
                  <a:srgbClr val="C00000"/>
                </a:solidFill>
              </a:rPr>
              <a:t>C = c</a:t>
            </a:r>
            <a:r>
              <a:rPr lang="en-US" b="1" dirty="0" smtClean="0">
                <a:solidFill>
                  <a:srgbClr val="C00000"/>
                </a:solidFill>
              </a:rPr>
              <a:t>]</a:t>
            </a:r>
            <a:r>
              <a:rPr lang="pl-PL" b="1" dirty="0" smtClean="0">
                <a:solidFill>
                  <a:srgbClr val="C00000"/>
                </a:solidFill>
              </a:rPr>
              <a:t> &gt; 0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1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0"/>
            <a:ext cx="8505092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Equivalent</a:t>
            </a:r>
            <a:r>
              <a:rPr lang="it-IT" dirty="0" err="1" smtClean="0"/>
              <a:t>ly</a:t>
            </a:r>
            <a:r>
              <a:rPr lang="it-IT" dirty="0" smtClean="0"/>
              <a:t>: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90600" y="5370493"/>
            <a:ext cx="7286676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cs typeface="Arial"/>
              </a:rPr>
              <a:t>F</a:t>
            </a:r>
            <a:r>
              <a:rPr lang="pl-PL" sz="2800" dirty="0" smtClean="0">
                <a:cs typeface="Arial"/>
              </a:rPr>
              <a:t>or every </a:t>
            </a:r>
            <a:r>
              <a:rPr lang="pl-PL" sz="2800" b="1" dirty="0" smtClean="0">
                <a:solidFill>
                  <a:srgbClr val="C00000"/>
                </a:solidFill>
                <a:cs typeface="Arial"/>
              </a:rPr>
              <a:t>m </a:t>
            </a:r>
            <a:r>
              <a:rPr lang="en-US" sz="2800" dirty="0" smtClean="0">
                <a:cs typeface="Arial"/>
              </a:rPr>
              <a:t>, </a:t>
            </a:r>
            <a:r>
              <a:rPr lang="en-US" sz="2800" b="1" dirty="0" smtClean="0">
                <a:solidFill>
                  <a:srgbClr val="C00000"/>
                </a:solidFill>
                <a:cs typeface="Arial"/>
              </a:rPr>
              <a:t>m’</a:t>
            </a:r>
            <a:r>
              <a:rPr lang="pl-PL" sz="2800" b="1" dirty="0" smtClean="0">
                <a:solidFill>
                  <a:srgbClr val="C00000"/>
                </a:solidFill>
                <a:cs typeface="Arial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cs typeface="Arial"/>
              </a:rPr>
              <a:t>, c  </a:t>
            </a:r>
            <a:r>
              <a:rPr lang="pl-PL" sz="2800" dirty="0" smtClean="0">
                <a:cs typeface="Arial"/>
              </a:rPr>
              <a:t>we have</a:t>
            </a:r>
            <a:r>
              <a:rPr lang="en-US" sz="2800" dirty="0" smtClean="0">
                <a:cs typeface="Arial"/>
              </a:rPr>
              <a:t>:</a:t>
            </a:r>
          </a:p>
          <a:p>
            <a:pPr algn="ctr"/>
            <a:r>
              <a:rPr lang="en-US" sz="2800" b="1" dirty="0" err="1" smtClean="0">
                <a:solidFill>
                  <a:srgbClr val="C00000"/>
                </a:solidFill>
                <a:cs typeface="Arial"/>
              </a:rPr>
              <a:t>Pr</a:t>
            </a:r>
            <a:r>
              <a:rPr lang="en-US" sz="2800" b="1" dirty="0" smtClean="0">
                <a:solidFill>
                  <a:srgbClr val="C00000"/>
                </a:solidFill>
                <a:cs typeface="Arial"/>
              </a:rPr>
              <a:t>[ </a:t>
            </a:r>
            <a:r>
              <a:rPr lang="en-US" sz="2800" b="1" dirty="0" err="1" smtClean="0">
                <a:solidFill>
                  <a:srgbClr val="C00000"/>
                </a:solidFill>
                <a:cs typeface="Arial"/>
              </a:rPr>
              <a:t>Enc</a:t>
            </a:r>
            <a:r>
              <a:rPr lang="en-US" sz="2800" b="1" dirty="0" smtClean="0">
                <a:solidFill>
                  <a:srgbClr val="C00000"/>
                </a:solidFill>
                <a:cs typeface="Arial"/>
              </a:rPr>
              <a:t>(K, </a:t>
            </a:r>
            <a:r>
              <a:rPr lang="pl-PL" sz="2800" b="1" dirty="0" smtClean="0">
                <a:solidFill>
                  <a:srgbClr val="C00000"/>
                </a:solidFill>
                <a:cs typeface="Arial"/>
              </a:rPr>
              <a:t>m</a:t>
            </a:r>
            <a:r>
              <a:rPr lang="en-US" sz="2800" b="1" dirty="0" smtClean="0">
                <a:solidFill>
                  <a:srgbClr val="C00000"/>
                </a:solidFill>
                <a:cs typeface="Arial"/>
              </a:rPr>
              <a:t>) = c]    =    </a:t>
            </a:r>
            <a:r>
              <a:rPr lang="en-US" sz="2800" b="1" dirty="0" err="1" smtClean="0">
                <a:solidFill>
                  <a:srgbClr val="C00000"/>
                </a:solidFill>
                <a:cs typeface="Arial"/>
              </a:rPr>
              <a:t>Pr</a:t>
            </a:r>
            <a:r>
              <a:rPr lang="en-US" sz="2800" b="1" dirty="0">
                <a:solidFill>
                  <a:srgbClr val="C00000"/>
                </a:solidFill>
                <a:cs typeface="Arial"/>
              </a:rPr>
              <a:t>[ </a:t>
            </a:r>
            <a:r>
              <a:rPr lang="en-US" sz="2800" b="1" dirty="0" err="1">
                <a:solidFill>
                  <a:srgbClr val="C00000"/>
                </a:solidFill>
                <a:cs typeface="Arial"/>
              </a:rPr>
              <a:t>Enc</a:t>
            </a:r>
            <a:r>
              <a:rPr lang="en-US" sz="2800" b="1" dirty="0">
                <a:solidFill>
                  <a:srgbClr val="C00000"/>
                </a:solidFill>
                <a:cs typeface="Arial"/>
              </a:rPr>
              <a:t>(K, </a:t>
            </a:r>
            <a:r>
              <a:rPr lang="pl-PL" sz="2800" b="1" dirty="0" smtClean="0">
                <a:solidFill>
                  <a:srgbClr val="C00000"/>
                </a:solidFill>
                <a:cs typeface="Arial"/>
              </a:rPr>
              <a:t>m</a:t>
            </a:r>
            <a:r>
              <a:rPr lang="en-US" sz="2800" b="1" dirty="0" smtClean="0">
                <a:solidFill>
                  <a:srgbClr val="C00000"/>
                </a:solidFill>
                <a:cs typeface="Arial"/>
              </a:rPr>
              <a:t>’) </a:t>
            </a:r>
            <a:r>
              <a:rPr lang="en-US" sz="2800" b="1" dirty="0">
                <a:solidFill>
                  <a:srgbClr val="C00000"/>
                </a:solidFill>
                <a:cs typeface="Arial"/>
              </a:rPr>
              <a:t>= c]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9491" y="1573525"/>
            <a:ext cx="766214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/>
                <a:cs typeface="Arial"/>
              </a:rPr>
              <a:t>For all </a:t>
            </a:r>
            <a:r>
              <a:rPr lang="en-US" sz="2800" b="1" dirty="0" smtClean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US" sz="2800" b="1" dirty="0" smtClean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/>
              </a:rPr>
              <a:t>:  </a:t>
            </a:r>
            <a:r>
              <a:rPr lang="pl-PL" sz="2800" b="1" dirty="0" smtClean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lang="en-US" sz="2800" b="1" dirty="0">
                <a:solidFill>
                  <a:srgbClr val="C00000"/>
                </a:solidFill>
                <a:latin typeface="Arial"/>
                <a:cs typeface="Arial"/>
              </a:rPr>
              <a:t>r[ </a:t>
            </a:r>
            <a:r>
              <a:rPr lang="pl-PL" sz="2800" b="1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lang="it-IT" sz="2800" b="1" dirty="0">
                <a:solidFill>
                  <a:srgbClr val="C00000"/>
                </a:solidFill>
                <a:latin typeface="Arial"/>
                <a:cs typeface="Arial"/>
              </a:rPr>
              <a:t> = m ]</a:t>
            </a:r>
            <a:r>
              <a:rPr lang="pl-PL" sz="2800" b="1" dirty="0">
                <a:solidFill>
                  <a:srgbClr val="C00000"/>
                </a:solidFill>
                <a:latin typeface="Arial"/>
                <a:cs typeface="Arial"/>
              </a:rPr>
              <a:t> = </a:t>
            </a:r>
            <a:r>
              <a:rPr lang="it-IT" sz="2800" b="1" dirty="0">
                <a:solidFill>
                  <a:srgbClr val="C00000"/>
                </a:solidFill>
                <a:latin typeface="Arial"/>
                <a:cs typeface="Arial"/>
              </a:rPr>
              <a:t>Pr[ </a:t>
            </a:r>
            <a:r>
              <a:rPr lang="pl-PL" sz="2800" b="1" dirty="0">
                <a:solidFill>
                  <a:srgbClr val="C00000"/>
                </a:solidFill>
                <a:latin typeface="Arial"/>
                <a:cs typeface="Arial"/>
              </a:rPr>
              <a:t>M </a:t>
            </a:r>
            <a:r>
              <a:rPr lang="it-IT" sz="2800" b="1" dirty="0">
                <a:solidFill>
                  <a:srgbClr val="C00000"/>
                </a:solidFill>
                <a:latin typeface="Arial"/>
                <a:cs typeface="Arial"/>
              </a:rPr>
              <a:t>= m </a:t>
            </a:r>
            <a:r>
              <a:rPr lang="pl-PL" sz="2800" b="1" dirty="0">
                <a:solidFill>
                  <a:srgbClr val="C00000"/>
                </a:solidFill>
                <a:latin typeface="Arial"/>
                <a:cs typeface="Arial"/>
              </a:rPr>
              <a:t>| </a:t>
            </a:r>
            <a:r>
              <a:rPr lang="en-US" sz="2800" b="1" dirty="0">
                <a:solidFill>
                  <a:srgbClr val="C00000"/>
                </a:solidFill>
                <a:latin typeface="Arial"/>
                <a:cs typeface="Arial"/>
              </a:rPr>
              <a:t>C </a:t>
            </a:r>
            <a:r>
              <a:rPr lang="pl-PL" sz="2800" b="1" dirty="0">
                <a:solidFill>
                  <a:srgbClr val="C00000"/>
                </a:solidFill>
                <a:latin typeface="Arial"/>
                <a:cs typeface="Arial"/>
              </a:rPr>
              <a:t>= </a:t>
            </a:r>
            <a:r>
              <a:rPr lang="pl-PL" sz="2800" b="1" dirty="0" smtClean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lang="en-US" sz="2800" b="1" dirty="0" smtClean="0">
                <a:solidFill>
                  <a:srgbClr val="C00000"/>
                </a:solidFill>
                <a:latin typeface="Arial"/>
                <a:cs typeface="Arial"/>
              </a:rPr>
              <a:t>]</a:t>
            </a:r>
            <a:endParaRPr lang="en-US" sz="2800" dirty="0"/>
          </a:p>
        </p:txBody>
      </p:sp>
      <p:sp>
        <p:nvSpPr>
          <p:cNvPr id="10" name="Up-Down Arrow 9"/>
          <p:cNvSpPr/>
          <p:nvPr/>
        </p:nvSpPr>
        <p:spPr>
          <a:xfrm>
            <a:off x="4419600" y="4319582"/>
            <a:ext cx="285752" cy="785818"/>
          </a:xfrm>
          <a:prstGeom prst="upDownArrow">
            <a:avLst>
              <a:gd name="adj1" fmla="val 36087"/>
              <a:gd name="adj2" fmla="val 3608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TextBox 5"/>
          <p:cNvSpPr txBox="1"/>
          <p:nvPr/>
        </p:nvSpPr>
        <p:spPr>
          <a:xfrm>
            <a:off x="902841" y="3439180"/>
            <a:ext cx="733831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C00000"/>
                </a:solidFill>
              </a:rPr>
              <a:t>M</a:t>
            </a:r>
            <a:r>
              <a:rPr lang="pl-PL" sz="2800" dirty="0" smtClean="0"/>
              <a:t> and </a:t>
            </a:r>
            <a:r>
              <a:rPr lang="en-US" sz="2800" b="1" dirty="0" smtClean="0">
                <a:solidFill>
                  <a:srgbClr val="C00000"/>
                </a:solidFill>
              </a:rPr>
              <a:t>C=</a:t>
            </a:r>
            <a:r>
              <a:rPr lang="pl-PL" sz="2800" b="1" dirty="0" smtClean="0">
                <a:solidFill>
                  <a:srgbClr val="C00000"/>
                </a:solidFill>
              </a:rPr>
              <a:t>Enc(K,M)</a:t>
            </a:r>
            <a:r>
              <a:rPr lang="pl-PL" sz="2800" dirty="0" smtClean="0"/>
              <a:t> are independent</a:t>
            </a:r>
            <a:endParaRPr lang="en-US" sz="2800" dirty="0"/>
          </a:p>
        </p:txBody>
      </p:sp>
      <p:sp>
        <p:nvSpPr>
          <p:cNvPr id="7" name="Up-Down Arrow 6"/>
          <p:cNvSpPr/>
          <p:nvPr/>
        </p:nvSpPr>
        <p:spPr>
          <a:xfrm>
            <a:off x="4403303" y="2362200"/>
            <a:ext cx="285752" cy="838200"/>
          </a:xfrm>
          <a:prstGeom prst="upDownArrow">
            <a:avLst>
              <a:gd name="adj1" fmla="val 36087"/>
              <a:gd name="adj2" fmla="val 3608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6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00100" y="5286388"/>
            <a:ext cx="7286676" cy="1214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7619-E3D3-4D84-934F-E483B655BBEF}" type="slidenum">
              <a:rPr lang="it-IT"/>
              <a:pPr/>
              <a:t>35</a:t>
            </a:fld>
            <a:endParaRPr lang="it-IT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0"/>
            <a:ext cx="8790844" cy="1143000"/>
          </a:xfrm>
        </p:spPr>
        <p:txBody>
          <a:bodyPr>
            <a:normAutofit/>
          </a:bodyPr>
          <a:lstStyle/>
          <a:p>
            <a:r>
              <a:rPr lang="pl-PL" sz="4000" dirty="0"/>
              <a:t>A perfectly secret scheme</a:t>
            </a:r>
            <a:r>
              <a:rPr lang="en-GB" sz="4000" dirty="0" smtClean="0"/>
              <a:t>:</a:t>
            </a:r>
            <a:r>
              <a:rPr lang="pl-PL" sz="4000" dirty="0" smtClean="0"/>
              <a:t> </a:t>
            </a:r>
            <a:r>
              <a:rPr lang="en-GB" sz="4000" dirty="0" smtClean="0"/>
              <a:t>one-time </a:t>
            </a:r>
            <a:r>
              <a:rPr lang="en-GB" sz="4000" dirty="0"/>
              <a:t>pad</a:t>
            </a:r>
            <a:endParaRPr lang="en-US" sz="4000" dirty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1071546"/>
            <a:ext cx="10382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7286644" y="2357430"/>
            <a:ext cx="1595446" cy="120032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2400" dirty="0"/>
              <a:t>Gilbert </a:t>
            </a:r>
            <a:r>
              <a:rPr lang="de-DE" sz="2400" dirty="0" err="1"/>
              <a:t>Vernam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> </a:t>
            </a:r>
            <a:r>
              <a:rPr lang="de-DE" dirty="0"/>
              <a:t>(</a:t>
            </a:r>
            <a:r>
              <a:rPr lang="de-DE" dirty="0" smtClean="0"/>
              <a:t>1890 </a:t>
            </a:r>
            <a:r>
              <a:rPr lang="de-DE" dirty="0"/>
              <a:t>–1960) 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57158" y="1428736"/>
            <a:ext cx="24904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srgbClr val="C00000"/>
                </a:solidFill>
              </a:rPr>
              <a:t>t</a:t>
            </a:r>
            <a:r>
              <a:rPr lang="pl-PL" sz="2800" b="1" dirty="0" smtClean="0"/>
              <a:t> </a:t>
            </a:r>
            <a:r>
              <a:rPr lang="pl-PL" sz="2800" dirty="0" smtClean="0"/>
              <a:t>– a parameter</a:t>
            </a:r>
          </a:p>
          <a:p>
            <a:r>
              <a:rPr lang="pl-PL" sz="2800" b="1" dirty="0" smtClean="0">
                <a:solidFill>
                  <a:srgbClr val="C00000"/>
                </a:solidFill>
                <a:latin typeface="Lucida Calligraphy"/>
              </a:rPr>
              <a:t>K</a:t>
            </a:r>
            <a:r>
              <a:rPr lang="pl-PL" sz="2800" b="1" i="1" dirty="0" smtClean="0">
                <a:solidFill>
                  <a:srgbClr val="C00000"/>
                </a:solidFill>
              </a:rPr>
              <a:t> = </a:t>
            </a:r>
            <a:r>
              <a:rPr lang="pl-PL" sz="2800" b="1" dirty="0" smtClean="0">
                <a:solidFill>
                  <a:srgbClr val="C00000"/>
                </a:solidFill>
                <a:latin typeface="Lucida Calligraphy"/>
              </a:rPr>
              <a:t>M </a:t>
            </a:r>
            <a:r>
              <a:rPr lang="pl-PL" sz="2800" b="1" dirty="0" smtClean="0">
                <a:solidFill>
                  <a:srgbClr val="C00000"/>
                </a:solidFill>
                <a:latin typeface="+mj-lt"/>
              </a:rPr>
              <a:t>= {0,1}</a:t>
            </a:r>
            <a:r>
              <a:rPr lang="pl-PL" sz="2800" b="1" baseline="30000" dirty="0" smtClean="0">
                <a:solidFill>
                  <a:srgbClr val="C00000"/>
                </a:solidFill>
                <a:latin typeface="+mj-lt"/>
              </a:rPr>
              <a:t>t</a:t>
            </a:r>
            <a:endParaRPr lang="pl-PL" sz="2400" dirty="0" smtClean="0"/>
          </a:p>
          <a:p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071802" y="3286124"/>
                <a:ext cx="3714776" cy="9541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2800" b="1" dirty="0" smtClean="0">
                    <a:solidFill>
                      <a:srgbClr val="C00000"/>
                    </a:solidFill>
                  </a:rPr>
                  <a:t>Enc</a:t>
                </a:r>
                <a:r>
                  <a:rPr lang="pl-PL" sz="2800" b="1" baseline="-25000" dirty="0" smtClean="0">
                    <a:solidFill>
                      <a:srgbClr val="C00000"/>
                    </a:solidFill>
                  </a:rPr>
                  <a:t>k</a:t>
                </a:r>
                <a:r>
                  <a:rPr lang="pl-PL" sz="2800" b="1" dirty="0" smtClean="0">
                    <a:solidFill>
                      <a:srgbClr val="C00000"/>
                    </a:solidFill>
                  </a:rPr>
                  <a:t>(m) = k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⊕</m:t>
                    </m:r>
                  </m:oMath>
                </a14:m>
                <a:r>
                  <a:rPr lang="pl-PL" sz="2800" b="1" dirty="0" smtClean="0">
                    <a:solidFill>
                      <a:srgbClr val="C00000"/>
                    </a:solidFill>
                  </a:rPr>
                  <a:t>m</a:t>
                </a:r>
              </a:p>
              <a:p>
                <a:pPr algn="ctr"/>
                <a:r>
                  <a:rPr lang="pl-PL" sz="2800" b="1" dirty="0" smtClean="0">
                    <a:solidFill>
                      <a:srgbClr val="C00000"/>
                    </a:solidFill>
                  </a:rPr>
                  <a:t>Dec</a:t>
                </a:r>
                <a:r>
                  <a:rPr lang="pl-PL" sz="2800" b="1" baseline="-25000" dirty="0" smtClean="0">
                    <a:solidFill>
                      <a:srgbClr val="C00000"/>
                    </a:solidFill>
                  </a:rPr>
                  <a:t>k</a:t>
                </a:r>
                <a:r>
                  <a:rPr lang="pl-PL" sz="2800" b="1" dirty="0" smtClean="0">
                    <a:solidFill>
                      <a:srgbClr val="C00000"/>
                    </a:solidFill>
                  </a:rPr>
                  <a:t>(c) = k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</a:rPr>
                      <m:t>⊕</m:t>
                    </m:r>
                  </m:oMath>
                </a14:m>
                <a:r>
                  <a:rPr lang="pl-PL" sz="2800" b="1" dirty="0" smtClean="0">
                    <a:solidFill>
                      <a:srgbClr val="C00000"/>
                    </a:solidFill>
                  </a:rPr>
                  <a:t> c</a:t>
                </a:r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02" y="3286124"/>
                <a:ext cx="3714776" cy="95410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3000364" y="2786058"/>
            <a:ext cx="2236703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l-PL" sz="2400" dirty="0" smtClean="0"/>
              <a:t>Vernam’s cipher: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3428992" y="1571612"/>
            <a:ext cx="3071834" cy="571504"/>
          </a:xfrm>
          <a:prstGeom prst="wedgeRoundRectCallout">
            <a:avLst>
              <a:gd name="adj1" fmla="val 24742"/>
              <a:gd name="adj2" fmla="val 26595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component-wise </a:t>
            </a:r>
            <a:r>
              <a:rPr lang="pl-PL" sz="2400" b="1" dirty="0" smtClean="0"/>
              <a:t>xor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28662" y="4786322"/>
            <a:ext cx="181408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l-PL" sz="2400" dirty="0" smtClean="0"/>
              <a:t>Correctness: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3560197"/>
                  </p:ext>
                </p:extLst>
              </p:nvPr>
            </p:nvGraphicFramePr>
            <p:xfrm>
              <a:off x="2000232" y="5429264"/>
              <a:ext cx="6143668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36324"/>
                    <a:gridCol w="316292"/>
                    <a:gridCol w="3491052"/>
                  </a:tblGrid>
                  <a:tr h="35719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pl-PL" sz="2400" dirty="0" smtClean="0">
                              <a:solidFill>
                                <a:srgbClr val="C00000"/>
                              </a:solidFill>
                            </a:rPr>
                            <a:t>Dec</a:t>
                          </a:r>
                          <a:r>
                            <a:rPr lang="pl-PL" sz="2400" baseline="-25000" dirty="0" smtClean="0">
                              <a:solidFill>
                                <a:srgbClr val="C00000"/>
                              </a:solidFill>
                            </a:rPr>
                            <a:t>k</a:t>
                          </a:r>
                          <a:r>
                            <a:rPr lang="pl-PL" sz="2400" dirty="0" smtClean="0">
                              <a:solidFill>
                                <a:srgbClr val="C00000"/>
                              </a:solidFill>
                            </a:rPr>
                            <a:t>(Enc</a:t>
                          </a:r>
                          <a:r>
                            <a:rPr lang="pl-PL" sz="2400" baseline="-25000" dirty="0" smtClean="0">
                              <a:solidFill>
                                <a:srgbClr val="C00000"/>
                              </a:solidFill>
                            </a:rPr>
                            <a:t>k</a:t>
                          </a:r>
                          <a:r>
                            <a:rPr lang="pl-PL" sz="2400" dirty="0" smtClean="0">
                              <a:solidFill>
                                <a:srgbClr val="C00000"/>
                              </a:solidFill>
                            </a:rPr>
                            <a:t>(m))</a:t>
                          </a:r>
                          <a:endParaRPr lang="en-US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l-PL" sz="2400" dirty="0" smtClean="0">
                              <a:solidFill>
                                <a:srgbClr val="C00000"/>
                              </a:solidFill>
                            </a:rPr>
                            <a:t>=</a:t>
                          </a:r>
                          <a:endParaRPr lang="en-US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l-PL" sz="2400" dirty="0" smtClean="0">
                              <a:solidFill>
                                <a:srgbClr val="C00000"/>
                              </a:solidFill>
                            </a:rPr>
                            <a:t>k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 dirty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⊕ </m:t>
                              </m:r>
                            </m:oMath>
                          </a14:m>
                          <a:r>
                            <a:rPr lang="pl-PL" sz="2400" dirty="0" smtClean="0">
                              <a:solidFill>
                                <a:srgbClr val="C00000"/>
                              </a:solidFill>
                            </a:rPr>
                            <a:t>(k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 dirty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⊕</m:t>
                              </m:r>
                            </m:oMath>
                          </a14:m>
                          <a:r>
                            <a:rPr lang="en-US" sz="2400" dirty="0" smtClean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:r>
                            <a:rPr lang="pl-PL" sz="2400" dirty="0" smtClean="0">
                              <a:solidFill>
                                <a:srgbClr val="C00000"/>
                              </a:solidFill>
                            </a:rPr>
                            <a:t>m)</a:t>
                          </a:r>
                          <a:endParaRPr lang="en-US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l-PL" sz="2400" b="1" dirty="0" smtClean="0">
                              <a:solidFill>
                                <a:srgbClr val="C00000"/>
                              </a:solidFill>
                            </a:rPr>
                            <a:t>m</a:t>
                          </a:r>
                          <a:endParaRPr lang="en-US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3560197"/>
                  </p:ext>
                </p:extLst>
              </p:nvPr>
            </p:nvGraphicFramePr>
            <p:xfrm>
              <a:off x="2000232" y="5429264"/>
              <a:ext cx="6143668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36324"/>
                    <a:gridCol w="316292"/>
                    <a:gridCol w="3491052"/>
                  </a:tblGrid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pl-PL" sz="2400" dirty="0" smtClean="0">
                              <a:solidFill>
                                <a:srgbClr val="C00000"/>
                              </a:solidFill>
                            </a:rPr>
                            <a:t>Dec</a:t>
                          </a:r>
                          <a:r>
                            <a:rPr lang="pl-PL" sz="2400" baseline="-25000" dirty="0" smtClean="0">
                              <a:solidFill>
                                <a:srgbClr val="C00000"/>
                              </a:solidFill>
                            </a:rPr>
                            <a:t>k</a:t>
                          </a:r>
                          <a:r>
                            <a:rPr lang="pl-PL" sz="2400" dirty="0" smtClean="0">
                              <a:solidFill>
                                <a:srgbClr val="C00000"/>
                              </a:solidFill>
                            </a:rPr>
                            <a:t>(Enc</a:t>
                          </a:r>
                          <a:r>
                            <a:rPr lang="pl-PL" sz="2400" baseline="-25000" dirty="0" smtClean="0">
                              <a:solidFill>
                                <a:srgbClr val="C00000"/>
                              </a:solidFill>
                            </a:rPr>
                            <a:t>k</a:t>
                          </a:r>
                          <a:r>
                            <a:rPr lang="pl-PL" sz="2400" dirty="0" smtClean="0">
                              <a:solidFill>
                                <a:srgbClr val="C00000"/>
                              </a:solidFill>
                            </a:rPr>
                            <a:t>(m))</a:t>
                          </a:r>
                          <a:endParaRPr lang="en-US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l-PL" sz="2400" dirty="0" smtClean="0">
                              <a:solidFill>
                                <a:srgbClr val="C00000"/>
                              </a:solidFill>
                            </a:rPr>
                            <a:t>=</a:t>
                          </a:r>
                          <a:endParaRPr lang="en-US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75916" t="-10667" b="-130667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l-PL" sz="2400" b="1" dirty="0" smtClean="0">
                              <a:solidFill>
                                <a:srgbClr val="C00000"/>
                              </a:solidFill>
                            </a:rPr>
                            <a:t>m</a:t>
                          </a:r>
                          <a:endParaRPr lang="en-US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563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76530" cy="1143000"/>
          </a:xfrm>
        </p:spPr>
        <p:txBody>
          <a:bodyPr/>
          <a:lstStyle/>
          <a:p>
            <a:r>
              <a:rPr lang="en-US" dirty="0" smtClean="0"/>
              <a:t>Generalized One-Time Pad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428736"/>
                <a:ext cx="8839200" cy="535306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One-time pad can be </a:t>
                </a:r>
                <a:r>
                  <a:rPr lang="en-US" b="1" dirty="0" smtClean="0"/>
                  <a:t>generalized</a:t>
                </a:r>
                <a:r>
                  <a:rPr lang="en-US" dirty="0" smtClean="0"/>
                  <a:t> to any finite </a:t>
                </a:r>
                <a:r>
                  <a:rPr lang="en-US" i="1" dirty="0" smtClean="0"/>
                  <a:t>group</a:t>
                </a:r>
                <a:r>
                  <a:rPr lang="en-US" dirty="0"/>
                  <a:t>. 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b="1" u="sng" dirty="0" smtClean="0"/>
                  <a:t>Definition:</a:t>
                </a:r>
                <a:r>
                  <a:rPr lang="en-US" b="1" dirty="0" smtClean="0"/>
                  <a:t>  </a:t>
                </a:r>
                <a:r>
                  <a:rPr lang="en-US" dirty="0" smtClean="0"/>
                  <a:t>A group 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(G,+)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consists of a set 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G</a:t>
                </a:r>
                <a:r>
                  <a:rPr lang="en-US" dirty="0" smtClean="0"/>
                  <a:t> and an operation  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+  :  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G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G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G</a:t>
                </a:r>
              </a:p>
              <a:p>
                <a:pPr lvl="1"/>
                <a:r>
                  <a:rPr lang="en-US" b="1" dirty="0" smtClean="0"/>
                  <a:t>Associative:</a:t>
                </a:r>
                <a:r>
                  <a:rPr lang="en-US" dirty="0" smtClean="0"/>
                  <a:t>   (x + y) + z = x + (y + z) </a:t>
                </a:r>
              </a:p>
              <a:p>
                <a:pPr lvl="1"/>
                <a:r>
                  <a:rPr lang="en-US" b="1" dirty="0"/>
                  <a:t>Commutative </a:t>
                </a:r>
                <a:r>
                  <a:rPr lang="en-US" dirty="0"/>
                  <a:t>(abelian group)</a:t>
                </a:r>
                <a:r>
                  <a:rPr lang="en-US" b="1" dirty="0"/>
                  <a:t>:   </a:t>
                </a:r>
                <a:r>
                  <a:rPr lang="en-US" dirty="0"/>
                  <a:t>x + y = y + x   </a:t>
                </a:r>
                <a:endParaRPr lang="en-US" b="1" dirty="0" smtClean="0"/>
              </a:p>
              <a:p>
                <a:pPr lvl="1"/>
                <a:r>
                  <a:rPr lang="en-US" b="1" dirty="0" smtClean="0"/>
                  <a:t>Identity:</a:t>
                </a:r>
                <a:r>
                  <a:rPr lang="en-US" dirty="0" smtClean="0"/>
                  <a:t>  there is an element </a:t>
                </a:r>
                <a:r>
                  <a:rPr lang="en-US" b="1" dirty="0" smtClean="0"/>
                  <a:t>0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 </a:t>
                </a:r>
                <a:r>
                  <a:rPr lang="en-US" b="1" dirty="0" smtClean="0"/>
                  <a:t>0</a:t>
                </a:r>
                <a:r>
                  <a:rPr lang="en-US" dirty="0" smtClean="0"/>
                  <a:t> + x = x.</a:t>
                </a:r>
              </a:p>
              <a:p>
                <a:pPr lvl="1"/>
                <a:r>
                  <a:rPr lang="en-US" b="1" dirty="0" smtClean="0"/>
                  <a:t>Inverses:</a:t>
                </a:r>
                <a:r>
                  <a:rPr lang="en-US" dirty="0" smtClean="0"/>
                  <a:t>  for all x, there is (- x)  such that x – x = </a:t>
                </a:r>
                <a:r>
                  <a:rPr lang="en-US" b="1" dirty="0" smtClean="0"/>
                  <a:t>0</a:t>
                </a:r>
                <a:r>
                  <a:rPr lang="en-US" dirty="0" smtClean="0"/>
                  <a:t>.</a:t>
                </a:r>
              </a:p>
              <a:p>
                <a:pPr lvl="1"/>
                <a:endParaRPr lang="en-US" dirty="0" smtClean="0"/>
              </a:p>
              <a:p>
                <a:pP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428736"/>
                <a:ext cx="8839200" cy="5353064"/>
              </a:xfrm>
              <a:blipFill rotWithShape="0">
                <a:blip r:embed="rId3"/>
                <a:stretch>
                  <a:fillRect l="-1586" t="-1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990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76530" cy="1143000"/>
          </a:xfrm>
        </p:spPr>
        <p:txBody>
          <a:bodyPr/>
          <a:lstStyle/>
          <a:p>
            <a:r>
              <a:rPr lang="en-US" dirty="0" smtClean="0"/>
              <a:t>Generalized One-Time Pad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7158" y="1428736"/>
                <a:ext cx="8569650" cy="4800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Examples of finite groups:</a:t>
                </a:r>
              </a:p>
              <a:p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={0,…,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−1}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 </a:t>
                </a:r>
                <a:r>
                  <a:rPr lang="en-US" dirty="0" smtClean="0"/>
                  <a:t>with addition modulo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 lvl="2"/>
                <a:r>
                  <a:rPr lang="en-US" dirty="0" smtClean="0"/>
                  <a:t> 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dirty="0" smtClean="0"/>
                  <a:t>, this is bits with the </a:t>
                </a:r>
                <a:r>
                  <a:rPr lang="en-US" dirty="0" err="1" smtClean="0"/>
                  <a:t>xor</a:t>
                </a:r>
                <a:r>
                  <a:rPr lang="en-US" dirty="0" smtClean="0"/>
                  <a:t> operation! </a:t>
                </a:r>
              </a:p>
              <a:p>
                <a:pPr lvl="1"/>
                <a:endParaRPr lang="en-US" b="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 smtClean="0"/>
                  <a:t>   vectors of length t,  component-wise addition.</a:t>
                </a:r>
              </a:p>
              <a:p>
                <a:pPr lvl="2"/>
                <a:r>
                  <a:rPr lang="en-US" dirty="0"/>
                  <a:t> </a:t>
                </a:r>
                <a:r>
                  <a:rPr lang="en-US" dirty="0" smtClean="0"/>
                  <a:t>The zero element is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𝟎</m:t>
                    </m:r>
                    <m:r>
                      <a:rPr lang="en-US" b="0" i="1" smtClean="0">
                        <a:latin typeface="Cambria Math"/>
                      </a:rPr>
                      <m:t>=(0,…,0)</m:t>
                    </m:r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158" y="1428736"/>
                <a:ext cx="8569650" cy="4800600"/>
              </a:xfrm>
              <a:blipFill rotWithShape="0">
                <a:blip r:embed="rId3"/>
                <a:stretch>
                  <a:fillRect l="-1637" t="-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31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76530" cy="1143000"/>
          </a:xfrm>
        </p:spPr>
        <p:txBody>
          <a:bodyPr/>
          <a:lstStyle/>
          <a:p>
            <a:r>
              <a:rPr lang="en-US" dirty="0" smtClean="0"/>
              <a:t>Generalized One-Time Pad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428736"/>
            <a:ext cx="8569650" cy="4800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One time pad can be </a:t>
            </a:r>
            <a:r>
              <a:rPr lang="en-US" b="1" dirty="0" smtClean="0"/>
              <a:t>generalized</a:t>
            </a:r>
            <a:r>
              <a:rPr lang="en-US" dirty="0" smtClean="0"/>
              <a:t> as follows.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Let </a:t>
            </a:r>
            <a:r>
              <a:rPr lang="en-US" b="1" dirty="0" smtClean="0">
                <a:solidFill>
                  <a:srgbClr val="C00000"/>
                </a:solidFill>
              </a:rPr>
              <a:t>(G,+)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be a finite abelian group.  </a:t>
            </a:r>
          </a:p>
          <a:p>
            <a:pPr>
              <a:buNone/>
            </a:pPr>
            <a:r>
              <a:rPr lang="en-US" dirty="0" smtClean="0"/>
              <a:t>Let </a:t>
            </a:r>
            <a:r>
              <a:rPr lang="pl-PL" b="1" dirty="0" smtClean="0">
                <a:solidFill>
                  <a:srgbClr val="C00000"/>
                </a:solidFill>
                <a:latin typeface="Lucida Calligraphy"/>
              </a:rPr>
              <a:t>K</a:t>
            </a:r>
            <a:r>
              <a:rPr lang="pl-PL" b="1" i="1" dirty="0" smtClean="0">
                <a:solidFill>
                  <a:srgbClr val="C00000"/>
                </a:solidFill>
              </a:rPr>
              <a:t> = </a:t>
            </a:r>
            <a:r>
              <a:rPr lang="pl-PL" b="1" dirty="0" smtClean="0">
                <a:solidFill>
                  <a:srgbClr val="C00000"/>
                </a:solidFill>
                <a:latin typeface="Lucida Calligraphy"/>
              </a:rPr>
              <a:t>M </a:t>
            </a:r>
            <a:r>
              <a:rPr lang="pl-PL" b="1" i="1" dirty="0" smtClean="0">
                <a:solidFill>
                  <a:srgbClr val="C00000"/>
                </a:solidFill>
              </a:rPr>
              <a:t>=</a:t>
            </a:r>
            <a:r>
              <a:rPr lang="it-IT" b="1" dirty="0" smtClean="0">
                <a:solidFill>
                  <a:srgbClr val="C00000"/>
                </a:solidFill>
                <a:latin typeface="Lucida Calligraphy"/>
              </a:rPr>
              <a:t> C </a:t>
            </a:r>
            <a:r>
              <a:rPr lang="pl-PL" b="1" i="1" dirty="0" smtClean="0">
                <a:solidFill>
                  <a:srgbClr val="C00000"/>
                </a:solidFill>
              </a:rPr>
              <a:t>=</a:t>
            </a:r>
            <a:r>
              <a:rPr lang="it-IT" b="1" i="1" dirty="0" smtClean="0">
                <a:solidFill>
                  <a:srgbClr val="C00000"/>
                </a:solidFill>
              </a:rPr>
              <a:t> </a:t>
            </a:r>
            <a:r>
              <a:rPr lang="it-IT" b="1" dirty="0" smtClean="0">
                <a:solidFill>
                  <a:srgbClr val="C00000"/>
                </a:solidFill>
              </a:rPr>
              <a:t>G</a:t>
            </a:r>
            <a:r>
              <a:rPr lang="it-IT" dirty="0" smtClean="0"/>
              <a:t>.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en-US" dirty="0" smtClean="0"/>
              <a:t>The following is a perfectly secret encryption scheme: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err="1" smtClean="0">
                <a:solidFill>
                  <a:srgbClr val="C00000"/>
                </a:solidFill>
              </a:rPr>
              <a:t>Enc</a:t>
            </a:r>
            <a:r>
              <a:rPr lang="en-US" b="1" dirty="0" smtClean="0">
                <a:solidFill>
                  <a:srgbClr val="C00000"/>
                </a:solidFill>
              </a:rPr>
              <a:t>(k, m) = m + k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Dec(k, c) = c – k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00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362216" cy="1143000"/>
          </a:xfrm>
        </p:spPr>
        <p:txBody>
          <a:bodyPr>
            <a:normAutofit/>
          </a:bodyPr>
          <a:lstStyle/>
          <a:p>
            <a:r>
              <a:rPr lang="pl-PL" sz="4400" dirty="0" smtClean="0"/>
              <a:t>Perfect secrecy of the </a:t>
            </a:r>
            <a:r>
              <a:rPr lang="en-GB" sz="4400" dirty="0" smtClean="0"/>
              <a:t>one-time pad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0" y="1524000"/>
                <a:ext cx="8686800" cy="4602163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b="1" u="sng" dirty="0" smtClean="0">
                    <a:solidFill>
                      <a:srgbClr val="C00000"/>
                    </a:solidFill>
                  </a:rPr>
                  <a:t>Theorem:</a:t>
                </a:r>
                <a:r>
                  <a:rPr lang="en-US" dirty="0" smtClean="0"/>
                  <a:t> The one-time pad over a finite group </a:t>
                </a:r>
                <a:r>
                  <a:rPr lang="en-US" b="1" dirty="0">
                    <a:solidFill>
                      <a:srgbClr val="C00000"/>
                    </a:solidFill>
                  </a:rPr>
                  <a:t>(G,+)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satisfies perfect secrecy.</a:t>
                </a:r>
                <a:endParaRPr lang="en-US" dirty="0"/>
              </a:p>
              <a:p>
                <a:r>
                  <a:rPr lang="en-US" b="1" u="sng" dirty="0" smtClean="0">
                    <a:solidFill>
                      <a:srgbClr val="C00000"/>
                    </a:solidFill>
                  </a:rPr>
                  <a:t>Proof: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 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 ∈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endParaRPr lang="en-US" b="0" i="1" dirty="0">
                  <a:latin typeface="Cambria Math"/>
                </a:endParaRP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Pr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Enc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𝐾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)=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]</m:t>
                          </m:r>
                        </m:e>
                      </m:func>
                    </m:oMath>
                  </m:oMathPara>
                </a14:m>
                <a:endParaRPr lang="en-US" b="0" dirty="0" smtClean="0">
                  <a:solidFill>
                    <a:srgbClr val="0070C0"/>
                  </a:solidFill>
                </a:endParaRP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Pr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𝐾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US" b="0" dirty="0" smtClean="0">
                  <a:solidFill>
                    <a:srgbClr val="0070C0"/>
                  </a:solidFill>
                </a:endParaRP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Pr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𝐾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− 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US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𝐺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400050" lvl="1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70C0"/>
                            </a:solidFill>
                            <a:latin typeface="Cambria Math"/>
                          </a:rPr>
                          <m:t>Pr</m:t>
                        </m:r>
                      </m:fName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rgbClr val="0070C0"/>
                            </a:solidFill>
                            <a:latin typeface="Cambria Math"/>
                          </a:rPr>
                          <m:t>Enc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′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)=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]</m:t>
                        </m:r>
                      </m:e>
                    </m:func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400050" lvl="1" indent="0">
                  <a:buNone/>
                </a:pPr>
                <a:endParaRPr lang="en-US" dirty="0" smtClean="0"/>
              </a:p>
              <a:p>
                <a:pPr marL="40005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24000"/>
                <a:ext cx="8686800" cy="4602163"/>
              </a:xfrm>
              <a:blipFill rotWithShape="0">
                <a:blip r:embed="rId3"/>
                <a:stretch>
                  <a:fillRect l="-1404" t="-1589" r="-1404" b="-2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211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What happened?</a:t>
            </a:r>
            <a:endParaRPr lang="it-IT" dirty="0"/>
          </a:p>
        </p:txBody>
      </p:sp>
      <p:sp>
        <p:nvSpPr>
          <p:cNvPr id="6" name="TextBox 5"/>
          <p:cNvSpPr txBox="1"/>
          <p:nvPr/>
        </p:nvSpPr>
        <p:spPr>
          <a:xfrm>
            <a:off x="6215074" y="1852562"/>
            <a:ext cx="2571800" cy="415498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it-IT" sz="2400" b="1" u="sng" dirty="0" smtClean="0"/>
              <a:t>Theory</a:t>
            </a:r>
          </a:p>
          <a:p>
            <a:pPr>
              <a:buNone/>
            </a:pPr>
            <a:endParaRPr lang="it-IT" sz="2400" dirty="0" smtClean="0"/>
          </a:p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information theory +</a:t>
            </a:r>
            <a:endParaRPr lang="it-IT" sz="2400" dirty="0" smtClean="0"/>
          </a:p>
          <a:p>
            <a:pPr algn="ctr">
              <a:buNone/>
            </a:pPr>
            <a:r>
              <a:rPr lang="it-IT" sz="2400" b="1" dirty="0" smtClean="0">
                <a:solidFill>
                  <a:srgbClr val="FF0000"/>
                </a:solidFill>
              </a:rPr>
              <a:t>computational complexity </a:t>
            </a:r>
          </a:p>
          <a:p>
            <a:pPr algn="ctr">
              <a:buNone/>
            </a:pPr>
            <a:endParaRPr lang="it-IT" sz="2400" b="1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it-IT" sz="2400" dirty="0" smtClean="0"/>
              <a:t> can reason about security in a </a:t>
            </a:r>
            <a:r>
              <a:rPr lang="it-IT" sz="2400" b="1" dirty="0" smtClean="0"/>
              <a:t>formal way</a:t>
            </a:r>
            <a:r>
              <a:rPr lang="it-IT" sz="2400" dirty="0" smtClean="0"/>
              <a:t>.</a:t>
            </a:r>
            <a:r>
              <a:rPr lang="it-IT" sz="2400" b="1" dirty="0" smtClean="0"/>
              <a:t> </a:t>
            </a:r>
          </a:p>
          <a:p>
            <a:pPr>
              <a:buNone/>
            </a:pPr>
            <a:endParaRPr lang="it-IT" sz="2400" dirty="0"/>
          </a:p>
        </p:txBody>
      </p:sp>
      <p:grpSp>
        <p:nvGrpSpPr>
          <p:cNvPr id="3" name="Group 14"/>
          <p:cNvGrpSpPr/>
          <p:nvPr/>
        </p:nvGrpSpPr>
        <p:grpSpPr>
          <a:xfrm>
            <a:off x="357158" y="1857364"/>
            <a:ext cx="2571768" cy="4154983"/>
            <a:chOff x="357158" y="1857364"/>
            <a:chExt cx="2571768" cy="4154983"/>
          </a:xfrm>
          <a:solidFill>
            <a:schemeClr val="bg1">
              <a:lumMod val="95000"/>
            </a:schemeClr>
          </a:solidFill>
        </p:grpSpPr>
        <p:sp>
          <p:nvSpPr>
            <p:cNvPr id="5" name="TextBox 4"/>
            <p:cNvSpPr txBox="1"/>
            <p:nvPr/>
          </p:nvSpPr>
          <p:spPr>
            <a:xfrm>
              <a:off x="357158" y="1857364"/>
              <a:ext cx="2571768" cy="4154983"/>
            </a:xfrm>
            <a:prstGeom prst="rect">
              <a:avLst/>
            </a:prstGeom>
            <a:grpFill/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it-IT" sz="2400" b="1" u="sng" dirty="0" smtClean="0"/>
                <a:t>Technology</a:t>
              </a:r>
            </a:p>
            <a:p>
              <a:pPr>
                <a:buNone/>
              </a:pPr>
              <a:endParaRPr lang="it-IT" sz="2400" dirty="0" smtClean="0"/>
            </a:p>
            <a:p>
              <a:pPr>
                <a:buNone/>
              </a:pPr>
              <a:r>
                <a:rPr lang="it-IT" sz="2400" dirty="0" smtClean="0"/>
                <a:t>afforadable hardware</a:t>
              </a:r>
            </a:p>
            <a:p>
              <a:pPr>
                <a:buNone/>
              </a:pPr>
              <a:endParaRPr lang="it-IT" sz="2400" b="1" dirty="0" smtClean="0"/>
            </a:p>
            <a:p>
              <a:pPr>
                <a:buNone/>
              </a:pPr>
              <a:endParaRPr lang="it-IT" sz="2400" b="1" dirty="0" smtClean="0"/>
            </a:p>
            <a:p>
              <a:pPr>
                <a:buNone/>
              </a:pPr>
              <a:endParaRPr lang="it-IT" sz="2400" dirty="0" smtClean="0"/>
            </a:p>
            <a:p>
              <a:pPr>
                <a:buNone/>
              </a:pPr>
              <a:endParaRPr lang="it-IT" sz="2400" dirty="0" smtClean="0"/>
            </a:p>
            <a:p>
              <a:pPr>
                <a:buNone/>
              </a:pPr>
              <a:endParaRPr lang="it-IT" sz="2400" dirty="0" smtClean="0"/>
            </a:p>
            <a:p>
              <a:pPr>
                <a:buNone/>
              </a:pPr>
              <a:endParaRPr lang="it-IT" sz="2400" dirty="0" smtClean="0"/>
            </a:p>
            <a:p>
              <a:pPr>
                <a:buNone/>
              </a:pPr>
              <a:endParaRPr lang="it-IT" sz="2400" dirty="0" smtClean="0"/>
            </a:p>
            <a:p>
              <a:endParaRPr lang="it-IT" sz="2400" dirty="0"/>
            </a:p>
          </p:txBody>
        </p:sp>
        <p:pic>
          <p:nvPicPr>
            <p:cNvPr id="3074" name="Picture 2" descr="C:\Program Files\Microsoft Office\MEDIA\CAGCAT10\j0285750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2910" y="4714884"/>
              <a:ext cx="1976200" cy="1214446"/>
            </a:xfrm>
            <a:prstGeom prst="rect">
              <a:avLst/>
            </a:prstGeom>
            <a:grpFill/>
          </p:spPr>
        </p:pic>
      </p:grpSp>
      <p:grpSp>
        <p:nvGrpSpPr>
          <p:cNvPr id="7" name="Group 15"/>
          <p:cNvGrpSpPr/>
          <p:nvPr/>
        </p:nvGrpSpPr>
        <p:grpSpPr>
          <a:xfrm>
            <a:off x="3295632" y="1857364"/>
            <a:ext cx="2571768" cy="4470246"/>
            <a:chOff x="3286116" y="1857364"/>
            <a:chExt cx="2571768" cy="4154983"/>
          </a:xfrm>
          <a:solidFill>
            <a:schemeClr val="bg1">
              <a:lumMod val="95000"/>
            </a:schemeClr>
          </a:solidFill>
        </p:grpSpPr>
        <p:sp>
          <p:nvSpPr>
            <p:cNvPr id="4" name="TextBox 3"/>
            <p:cNvSpPr txBox="1"/>
            <p:nvPr/>
          </p:nvSpPr>
          <p:spPr>
            <a:xfrm>
              <a:off x="3286116" y="1857364"/>
              <a:ext cx="2571768" cy="4154983"/>
            </a:xfrm>
            <a:prstGeom prst="rect">
              <a:avLst/>
            </a:prstGeom>
            <a:grpFill/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it-IT" sz="2400" b="1" u="sng" dirty="0" smtClean="0"/>
                <a:t>Demand</a:t>
              </a:r>
            </a:p>
            <a:p>
              <a:pPr>
                <a:buNone/>
              </a:pPr>
              <a:endParaRPr lang="it-IT" sz="2400" dirty="0" smtClean="0"/>
            </a:p>
            <a:p>
              <a:pPr>
                <a:buNone/>
              </a:pPr>
              <a:r>
                <a:rPr lang="it-IT" sz="2400" dirty="0" smtClean="0"/>
                <a:t>companies and individuals start to do business electronically</a:t>
              </a:r>
              <a:endParaRPr lang="it-IT" sz="2400" b="1" dirty="0" smtClean="0"/>
            </a:p>
            <a:p>
              <a:pPr>
                <a:buNone/>
              </a:pPr>
              <a:endParaRPr lang="it-IT" sz="2400" b="1" dirty="0" smtClean="0"/>
            </a:p>
            <a:p>
              <a:pPr>
                <a:buNone/>
              </a:pPr>
              <a:endParaRPr lang="it-IT" sz="2400" b="1" dirty="0" smtClean="0"/>
            </a:p>
            <a:p>
              <a:pPr>
                <a:buNone/>
              </a:pPr>
              <a:endParaRPr lang="it-IT" sz="2400" dirty="0" smtClean="0"/>
            </a:p>
            <a:p>
              <a:pPr>
                <a:buNone/>
              </a:pPr>
              <a:endParaRPr lang="it-IT" sz="2400" dirty="0" smtClean="0"/>
            </a:p>
            <a:p>
              <a:pPr>
                <a:buNone/>
              </a:pPr>
              <a:endParaRPr lang="it-IT" sz="2400" dirty="0" smtClean="0"/>
            </a:p>
            <a:p>
              <a:endParaRPr lang="it-IT" sz="2400" dirty="0"/>
            </a:p>
          </p:txBody>
        </p:sp>
        <p:pic>
          <p:nvPicPr>
            <p:cNvPr id="3080" name="Picture 8" descr="C:\Users\Stefan\AppData\Local\Microsoft\Windows\Temporary Internet Files\Content.IE5\9N77EC5D\MCj02808170000[1]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71884" y="4097247"/>
              <a:ext cx="2000264" cy="1650019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17511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8"/>
          <p:cNvSpPr/>
          <p:nvPr/>
        </p:nvSpPr>
        <p:spPr>
          <a:xfrm>
            <a:off x="500034" y="4214818"/>
            <a:ext cx="8429684" cy="1857388"/>
          </a:xfrm>
          <a:prstGeom prst="wedgeRoundRectCallout">
            <a:avLst>
              <a:gd name="adj1" fmla="val -44099"/>
              <a:gd name="adj2" fmla="val -123604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ct val="80000"/>
              </a:lnSpc>
              <a:buFontTx/>
              <a:buNone/>
            </a:pPr>
            <a:r>
              <a:rPr lang="en-GB" sz="2800" dirty="0" smtClean="0"/>
              <a:t>This is because:</a:t>
            </a:r>
            <a:endParaRPr lang="en-GB" sz="28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5081-4EEB-4351-9AB9-780406B4642A}" type="slidenum">
              <a:rPr lang="it-IT"/>
              <a:pPr/>
              <a:t>40</a:t>
            </a:fld>
            <a:endParaRPr lang="it-IT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74638"/>
            <a:ext cx="8505092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Why the </a:t>
            </a:r>
            <a:r>
              <a:rPr lang="en-GB" dirty="0"/>
              <a:t>one-time </a:t>
            </a:r>
            <a:r>
              <a:rPr lang="en-GB" dirty="0" smtClean="0"/>
              <a:t>pad is not practical?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71612"/>
            <a:ext cx="7239000" cy="2390788"/>
          </a:xfrm>
        </p:spPr>
        <p:txBody>
          <a:bodyPr>
            <a:normAutofit fontScale="92500" lnSpcReduction="10000"/>
          </a:bodyPr>
          <a:lstStyle/>
          <a:p>
            <a:pPr marL="539496" indent="-457200">
              <a:lnSpc>
                <a:spcPct val="80000"/>
              </a:lnSpc>
              <a:buFont typeface="+mj-lt"/>
              <a:buAutoNum type="arabicPeriod"/>
            </a:pPr>
            <a:endParaRPr lang="pl-PL" sz="2400" b="1" dirty="0" smtClean="0">
              <a:solidFill>
                <a:srgbClr val="CC3300"/>
              </a:solidFill>
            </a:endParaRPr>
          </a:p>
          <a:p>
            <a:pPr marL="539496" indent="-457200">
              <a:lnSpc>
                <a:spcPct val="80000"/>
              </a:lnSpc>
              <a:buFont typeface="+mj-lt"/>
              <a:buAutoNum type="arabicPeriod"/>
            </a:pPr>
            <a:r>
              <a:rPr lang="pl-PL" sz="2400" b="1" dirty="0" smtClean="0"/>
              <a:t>The </a:t>
            </a:r>
            <a:r>
              <a:rPr lang="en-GB" sz="2400" b="1" dirty="0" smtClean="0"/>
              <a:t>key </a:t>
            </a:r>
            <a:r>
              <a:rPr lang="en-US" sz="2400" b="1" dirty="0" smtClean="0"/>
              <a:t>is </a:t>
            </a:r>
            <a:r>
              <a:rPr lang="pl-PL" sz="2400" b="1" dirty="0" smtClean="0"/>
              <a:t>as long as the message.</a:t>
            </a:r>
            <a:br>
              <a:rPr lang="pl-PL" sz="2400" b="1" dirty="0" smtClean="0"/>
            </a:br>
            <a:endParaRPr lang="pl-PL" sz="2400" b="1" dirty="0" smtClean="0"/>
          </a:p>
          <a:p>
            <a:pPr marL="539496" indent="-457200">
              <a:lnSpc>
                <a:spcPct val="80000"/>
              </a:lnSpc>
              <a:buFont typeface="+mj-lt"/>
              <a:buAutoNum type="arabicPeriod"/>
            </a:pPr>
            <a:r>
              <a:rPr lang="pl-PL" sz="2400" b="1" dirty="0" smtClean="0"/>
              <a:t>The key cannot be reused</a:t>
            </a:r>
            <a:r>
              <a:rPr lang="en-US" sz="2400" b="1" dirty="0" smtClean="0"/>
              <a:t>.</a:t>
            </a:r>
          </a:p>
          <a:p>
            <a:pPr marL="539496" indent="-457200">
              <a:lnSpc>
                <a:spcPct val="80000"/>
              </a:lnSpc>
              <a:buFont typeface="+mj-lt"/>
              <a:buAutoNum type="arabicPeriod"/>
            </a:pPr>
            <a:endParaRPr lang="en-US" sz="2400" b="1" dirty="0"/>
          </a:p>
          <a:p>
            <a:pPr marL="539496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400" b="1" dirty="0" smtClean="0"/>
              <a:t>Alice and Bob must share a secret key unknown to Eve.</a:t>
            </a:r>
          </a:p>
          <a:p>
            <a:pPr marL="82296" indent="0">
              <a:lnSpc>
                <a:spcPct val="80000"/>
              </a:lnSpc>
              <a:buNone/>
            </a:pPr>
            <a:endParaRPr lang="en-US" sz="2400" b="1" dirty="0"/>
          </a:p>
          <a:p>
            <a:pPr marL="82296" indent="0">
              <a:lnSpc>
                <a:spcPct val="80000"/>
              </a:lnSpc>
              <a:buNone/>
            </a:pPr>
            <a:r>
              <a:rPr lang="en-US" sz="2400" b="1" dirty="0" smtClean="0"/>
              <a:t>All three are necessary for perfect secrecy! </a:t>
            </a:r>
            <a:endParaRPr lang="en-GB" sz="2400" b="1" dirty="0"/>
          </a:p>
          <a:p>
            <a:pPr>
              <a:lnSpc>
                <a:spcPct val="80000"/>
              </a:lnSpc>
              <a:buFontTx/>
              <a:buNone/>
            </a:pPr>
            <a:endParaRPr lang="pl-PL" sz="2400" b="1" dirty="0">
              <a:solidFill>
                <a:srgbClr val="CC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sz="2400" b="1" dirty="0">
              <a:solidFill>
                <a:srgbClr val="CC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4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336048"/>
              </p:ext>
            </p:extLst>
          </p:nvPr>
        </p:nvGraphicFramePr>
        <p:xfrm>
          <a:off x="428596" y="4724400"/>
          <a:ext cx="8215370" cy="97632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38453"/>
                <a:gridCol w="276923"/>
                <a:gridCol w="3599994"/>
              </a:tblGrid>
              <a:tr h="519122">
                <a:tc>
                  <a:txBody>
                    <a:bodyPr/>
                    <a:lstStyle/>
                    <a:p>
                      <a:pPr algn="r"/>
                      <a:r>
                        <a:rPr lang="pl-PL" sz="2400" dirty="0" smtClean="0">
                          <a:solidFill>
                            <a:srgbClr val="C00000"/>
                          </a:solidFill>
                        </a:rPr>
                        <a:t>Enc</a:t>
                      </a:r>
                      <a:r>
                        <a:rPr lang="pl-PL" sz="2400" baseline="-25000" dirty="0" smtClean="0">
                          <a:solidFill>
                            <a:srgbClr val="C00000"/>
                          </a:solidFill>
                        </a:rPr>
                        <a:t>k</a:t>
                      </a:r>
                      <a:r>
                        <a:rPr lang="pl-PL" sz="2400" dirty="0" smtClean="0">
                          <a:solidFill>
                            <a:srgbClr val="C00000"/>
                          </a:solidFill>
                        </a:rPr>
                        <a:t>(m</a:t>
                      </a:r>
                      <a:r>
                        <a:rPr lang="pl-PL" sz="2400" baseline="-250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r>
                        <a:rPr lang="pl-PL" sz="2400" dirty="0" smtClean="0">
                          <a:solidFill>
                            <a:srgbClr val="C00000"/>
                          </a:solidFill>
                        </a:rPr>
                        <a:t>) </a:t>
                      </a:r>
                      <a:r>
                        <a:rPr lang="pl-PL" sz="2400" dirty="0" smtClean="0">
                          <a:solidFill>
                            <a:schemeClr val="tx1"/>
                          </a:solidFill>
                        </a:rPr>
                        <a:t>xor</a:t>
                      </a:r>
                      <a:r>
                        <a:rPr lang="pl-PL" sz="2400" dirty="0" smtClean="0">
                          <a:solidFill>
                            <a:srgbClr val="C00000"/>
                          </a:solidFill>
                        </a:rPr>
                        <a:t> Enc</a:t>
                      </a:r>
                      <a:r>
                        <a:rPr lang="pl-PL" sz="2400" baseline="-25000" dirty="0" smtClean="0">
                          <a:solidFill>
                            <a:srgbClr val="C00000"/>
                          </a:solidFill>
                        </a:rPr>
                        <a:t>k</a:t>
                      </a:r>
                      <a:r>
                        <a:rPr lang="pl-PL" sz="2400" dirty="0" smtClean="0">
                          <a:solidFill>
                            <a:srgbClr val="C00000"/>
                          </a:solidFill>
                        </a:rPr>
                        <a:t>(m</a:t>
                      </a:r>
                      <a:r>
                        <a:rPr lang="pl-PL" sz="2400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pl-PL" sz="240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2400" dirty="0" smtClean="0">
                          <a:solidFill>
                            <a:srgbClr val="C00000"/>
                          </a:solidFill>
                        </a:rPr>
                        <a:t>=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2400" dirty="0" smtClean="0">
                          <a:solidFill>
                            <a:srgbClr val="C00000"/>
                          </a:solidFill>
                        </a:rPr>
                        <a:t>(k </a:t>
                      </a:r>
                      <a:r>
                        <a:rPr lang="pl-PL" sz="2400" dirty="0" smtClean="0">
                          <a:solidFill>
                            <a:schemeClr val="tx1"/>
                          </a:solidFill>
                        </a:rPr>
                        <a:t>xor</a:t>
                      </a:r>
                      <a:r>
                        <a:rPr lang="pl-PL" sz="2400" dirty="0" smtClean="0">
                          <a:solidFill>
                            <a:srgbClr val="C00000"/>
                          </a:solidFill>
                        </a:rPr>
                        <a:t> m</a:t>
                      </a:r>
                      <a:r>
                        <a:rPr lang="pl-PL" sz="2400" baseline="-250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r>
                        <a:rPr lang="pl-PL" sz="2400" dirty="0" smtClean="0">
                          <a:solidFill>
                            <a:srgbClr val="C00000"/>
                          </a:solidFill>
                        </a:rPr>
                        <a:t>) </a:t>
                      </a:r>
                      <a:r>
                        <a:rPr lang="pl-PL" sz="2400" dirty="0" smtClean="0">
                          <a:solidFill>
                            <a:schemeClr val="tx1"/>
                          </a:solidFill>
                        </a:rPr>
                        <a:t>xor </a:t>
                      </a:r>
                      <a:r>
                        <a:rPr lang="pl-PL" sz="2400" dirty="0" smtClean="0">
                          <a:solidFill>
                            <a:srgbClr val="C00000"/>
                          </a:solidFill>
                        </a:rPr>
                        <a:t>(k </a:t>
                      </a:r>
                      <a:r>
                        <a:rPr lang="pl-PL" sz="2400" dirty="0" smtClean="0">
                          <a:solidFill>
                            <a:schemeClr val="tx1"/>
                          </a:solidFill>
                        </a:rPr>
                        <a:t>xor</a:t>
                      </a:r>
                      <a:r>
                        <a:rPr lang="pl-PL" sz="2400" dirty="0" smtClean="0">
                          <a:solidFill>
                            <a:srgbClr val="C00000"/>
                          </a:solidFill>
                        </a:rPr>
                        <a:t> m</a:t>
                      </a:r>
                      <a:r>
                        <a:rPr lang="pl-PL" sz="2400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pl-PL" sz="2400" dirty="0" smtClean="0">
                          <a:solidFill>
                            <a:srgbClr val="C00000"/>
                          </a:solidFill>
                        </a:rPr>
                        <a:t>) </a:t>
                      </a:r>
                      <a:r>
                        <a:rPr lang="pl-PL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2400" b="1" dirty="0" smtClean="0">
                          <a:solidFill>
                            <a:srgbClr val="C00000"/>
                          </a:solidFill>
                        </a:rPr>
                        <a:t>=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2400" b="1" dirty="0" smtClean="0">
                          <a:solidFill>
                            <a:srgbClr val="C00000"/>
                          </a:solidFill>
                        </a:rPr>
                        <a:t>m</a:t>
                      </a:r>
                      <a:r>
                        <a:rPr lang="pl-PL" sz="2400" b="1" baseline="-250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r>
                        <a:rPr lang="pl-PL" sz="24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pl-PL" sz="2400" b="1" dirty="0" smtClean="0">
                          <a:solidFill>
                            <a:schemeClr val="tx1"/>
                          </a:solidFill>
                        </a:rPr>
                        <a:t>xor</a:t>
                      </a:r>
                      <a:r>
                        <a:rPr lang="pl-PL" sz="2400" b="1" dirty="0" smtClean="0">
                          <a:solidFill>
                            <a:srgbClr val="C00000"/>
                          </a:solidFill>
                        </a:rPr>
                        <a:t> m</a:t>
                      </a:r>
                      <a:r>
                        <a:rPr lang="pl-PL" sz="2400" b="1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321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Perfect Secrecy Requires Shared Key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417638"/>
                <a:ext cx="8991600" cy="5287962"/>
              </a:xfrm>
            </p:spPr>
            <p:txBody>
              <a:bodyPr/>
              <a:lstStyle/>
              <a:p>
                <a:r>
                  <a:rPr lang="en-US" dirty="0" smtClean="0"/>
                  <a:t>Assume a cryptosystem where Alice has no shared secret with Bob.</a:t>
                </a:r>
              </a:p>
              <a:p>
                <a:pPr lvl="1"/>
                <a:r>
                  <a:rPr lang="en-US" dirty="0" smtClean="0"/>
                  <a:t>Perhaps Alice, Eve are given public info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𝑝𝑘</m:t>
                    </m:r>
                  </m:oMath>
                </a14:m>
                <a:r>
                  <a:rPr lang="en-US" dirty="0" smtClean="0"/>
                  <a:t> correlated with Bob’s key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𝐵𝑜𝑏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Given a </a:t>
                </a:r>
                <a:r>
                  <a:rPr lang="en-US" dirty="0" err="1" smtClean="0"/>
                  <a:t>ciphertext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 and some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𝑝𝑘</m:t>
                    </m:r>
                  </m:oMath>
                </a14:m>
                <a:r>
                  <a:rPr lang="en-US" dirty="0" smtClean="0"/>
                  <a:t>  there has to be a unique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 such that: 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Enc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Even if encryption is randomized!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17638"/>
                <a:ext cx="8991600" cy="5287962"/>
              </a:xfrm>
              <a:blipFill rotWithShape="0">
                <a:blip r:embed="rId3"/>
                <a:stretch>
                  <a:fillRect l="-1559" t="-1499" r="-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485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0D1D-3217-4EB4-AD88-F542CB6DA7D0}" type="slidenum">
              <a:rPr lang="it-IT"/>
              <a:pPr/>
              <a:t>42</a:t>
            </a:fld>
            <a:endParaRPr lang="it-IT" dirty="0"/>
          </a:p>
        </p:txBody>
      </p:sp>
      <p:sp>
        <p:nvSpPr>
          <p:cNvPr id="39622" name="Rectangle 710"/>
          <p:cNvSpPr>
            <a:spLocks noChangeArrowheads="1"/>
          </p:cNvSpPr>
          <p:nvPr/>
        </p:nvSpPr>
        <p:spPr bwMode="auto">
          <a:xfrm>
            <a:off x="0" y="-1"/>
            <a:ext cx="9144000" cy="2486047"/>
          </a:xfrm>
          <a:prstGeom prst="rect">
            <a:avLst/>
          </a:prstGeom>
          <a:solidFill>
            <a:srgbClr val="EEF7F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9621" name="Picture 7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33335"/>
            <a:ext cx="1000132" cy="140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214414" y="61898"/>
            <a:ext cx="771530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Theorem (Shannon 1949)</a:t>
            </a:r>
            <a:r>
              <a:rPr lang="it-IT" sz="2400" b="1" dirty="0" smtClean="0"/>
              <a:t> </a:t>
            </a:r>
          </a:p>
          <a:p>
            <a:r>
              <a:rPr lang="it-IT" sz="2400" b="1" dirty="0" smtClean="0"/>
              <a:t>“</a:t>
            </a:r>
            <a:r>
              <a:rPr lang="en-GB" sz="2400" dirty="0" smtClean="0"/>
              <a:t>One time-pad is optimal”</a:t>
            </a:r>
            <a:endParaRPr lang="pl-PL" sz="2400" b="1" dirty="0" smtClean="0"/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pl-PL" sz="2400" dirty="0" smtClean="0"/>
              <a:t>In every perfectly </a:t>
            </a:r>
            <a:r>
              <a:rPr lang="it-IT" sz="2400" dirty="0" smtClean="0"/>
              <a:t>secret </a:t>
            </a:r>
            <a:r>
              <a:rPr lang="pl-PL" sz="2400" dirty="0" smtClean="0"/>
              <a:t>encryption scheme</a:t>
            </a:r>
          </a:p>
          <a:p>
            <a:pPr marL="365760" lvl="0" indent="-283464" algn="ctr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pl-PL" sz="2400" b="1" dirty="0" smtClean="0">
                <a:solidFill>
                  <a:srgbClr val="C00000"/>
                </a:solidFill>
              </a:rPr>
              <a:t>Enc : </a:t>
            </a:r>
            <a:r>
              <a:rPr lang="pl-PL" sz="2400" b="1" dirty="0" smtClean="0">
                <a:solidFill>
                  <a:srgbClr val="C00000"/>
                </a:solidFill>
                <a:latin typeface="Lucida Calligraphy"/>
              </a:rPr>
              <a:t>K</a:t>
            </a:r>
            <a:r>
              <a:rPr lang="pl-PL" sz="2400" b="1" i="1" dirty="0" smtClean="0">
                <a:solidFill>
                  <a:srgbClr val="C00000"/>
                </a:solidFill>
              </a:rPr>
              <a:t> × </a:t>
            </a:r>
            <a:r>
              <a:rPr lang="pl-PL" sz="2400" b="1" dirty="0" smtClean="0">
                <a:solidFill>
                  <a:srgbClr val="C00000"/>
                </a:solidFill>
                <a:latin typeface="Lucida Calligraphy"/>
              </a:rPr>
              <a:t>M</a:t>
            </a:r>
            <a:r>
              <a:rPr lang="pl-PL" sz="2400" b="1" i="1" dirty="0" smtClean="0">
                <a:solidFill>
                  <a:srgbClr val="C00000"/>
                </a:solidFill>
              </a:rPr>
              <a:t> → </a:t>
            </a:r>
            <a:r>
              <a:rPr lang="pl-PL" sz="2400" b="1" dirty="0" smtClean="0">
                <a:solidFill>
                  <a:srgbClr val="C00000"/>
                </a:solidFill>
                <a:latin typeface="Lucida Calligraphy"/>
              </a:rPr>
              <a:t>C </a:t>
            </a:r>
            <a:r>
              <a:rPr lang="pl-PL" sz="2400" dirty="0" smtClean="0">
                <a:solidFill>
                  <a:schemeClr val="dk1"/>
                </a:solidFill>
              </a:rPr>
              <a:t>, </a:t>
            </a:r>
            <a:r>
              <a:rPr lang="pl-PL" sz="2400" b="1" dirty="0" smtClean="0">
                <a:solidFill>
                  <a:srgbClr val="C00000"/>
                </a:solidFill>
                <a:latin typeface="Gill Sans MT" pitchFamily="34" charset="0"/>
              </a:rPr>
              <a:t>Dec :</a:t>
            </a:r>
            <a:r>
              <a:rPr lang="pl-PL" sz="2400" b="1" i="1" dirty="0" smtClean="0">
                <a:solidFill>
                  <a:srgbClr val="C00000"/>
                </a:solidFill>
              </a:rPr>
              <a:t> </a:t>
            </a:r>
            <a:r>
              <a:rPr lang="pl-PL" sz="2400" b="1" dirty="0" smtClean="0">
                <a:solidFill>
                  <a:srgbClr val="C00000"/>
                </a:solidFill>
                <a:latin typeface="Lucida Calligraphy"/>
              </a:rPr>
              <a:t>K</a:t>
            </a:r>
            <a:r>
              <a:rPr lang="pl-PL" sz="2400" b="1" dirty="0" smtClean="0">
                <a:solidFill>
                  <a:srgbClr val="C00000"/>
                </a:solidFill>
              </a:rPr>
              <a:t> × </a:t>
            </a:r>
            <a:r>
              <a:rPr lang="pl-PL" sz="2400" b="1" dirty="0" smtClean="0">
                <a:solidFill>
                  <a:srgbClr val="C00000"/>
                </a:solidFill>
                <a:latin typeface="Lucida Calligraphy"/>
              </a:rPr>
              <a:t>C</a:t>
            </a:r>
            <a:r>
              <a:rPr lang="pl-PL" sz="2400" b="1" dirty="0" smtClean="0">
                <a:solidFill>
                  <a:srgbClr val="C00000"/>
                </a:solidFill>
              </a:rPr>
              <a:t> </a:t>
            </a:r>
            <a:r>
              <a:rPr lang="pl-PL" sz="2400" b="1" i="1" dirty="0" smtClean="0">
                <a:solidFill>
                  <a:srgbClr val="C00000"/>
                </a:solidFill>
              </a:rPr>
              <a:t>→ </a:t>
            </a:r>
            <a:r>
              <a:rPr lang="pl-PL" sz="2400" b="1" dirty="0" smtClean="0">
                <a:solidFill>
                  <a:srgbClr val="C00000"/>
                </a:solidFill>
                <a:latin typeface="Lucida Calligraphy"/>
              </a:rPr>
              <a:t>M </a:t>
            </a: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pl-PL" sz="2400" dirty="0" smtClean="0"/>
              <a:t>we have </a:t>
            </a:r>
            <a:r>
              <a:rPr lang="pl-PL" sz="2400" b="1" dirty="0" smtClean="0">
                <a:solidFill>
                  <a:srgbClr val="C00000"/>
                </a:solidFill>
                <a:latin typeface="+mj-lt"/>
              </a:rPr>
              <a:t>|</a:t>
            </a:r>
            <a:r>
              <a:rPr lang="en-US" sz="2400" b="1" dirty="0" smtClean="0">
                <a:solidFill>
                  <a:srgbClr val="C00000"/>
                </a:solidFill>
                <a:latin typeface="Lucida Calligraphy"/>
              </a:rPr>
              <a:t>K</a:t>
            </a:r>
            <a:r>
              <a:rPr lang="pl-PL" sz="2400" b="1" dirty="0" smtClean="0">
                <a:solidFill>
                  <a:srgbClr val="C00000"/>
                </a:solidFill>
              </a:rPr>
              <a:t>|</a:t>
            </a:r>
            <a:r>
              <a:rPr lang="en-US" sz="2400" b="1" i="1" dirty="0" smtClean="0"/>
              <a:t> </a:t>
            </a:r>
            <a:r>
              <a:rPr lang="pl-PL" sz="2400" i="1" dirty="0" smtClean="0">
                <a:solidFill>
                  <a:srgbClr val="C00000"/>
                </a:solidFill>
              </a:rPr>
              <a:t>≥</a:t>
            </a:r>
            <a:r>
              <a:rPr lang="pl-PL" sz="2400" b="1" i="1" dirty="0" smtClean="0"/>
              <a:t> </a:t>
            </a:r>
            <a:r>
              <a:rPr lang="pl-PL" sz="2400" b="1" dirty="0" smtClean="0">
                <a:solidFill>
                  <a:srgbClr val="C00000"/>
                </a:solidFill>
              </a:rPr>
              <a:t>|</a:t>
            </a:r>
            <a:r>
              <a:rPr lang="pl-PL" sz="2400" b="1" dirty="0" smtClean="0">
                <a:solidFill>
                  <a:srgbClr val="C00000"/>
                </a:solidFill>
                <a:latin typeface="Lucida Calligraphy"/>
              </a:rPr>
              <a:t>M</a:t>
            </a:r>
            <a:r>
              <a:rPr lang="pl-PL" sz="2400" b="1" dirty="0" smtClean="0">
                <a:solidFill>
                  <a:srgbClr val="C00000"/>
                </a:solidFill>
              </a:rPr>
              <a:t>|</a:t>
            </a:r>
            <a:r>
              <a:rPr lang="pl-PL" sz="2400" dirty="0" smtClean="0"/>
              <a:t>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191000"/>
            <a:ext cx="878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Formal Proof:</a:t>
            </a:r>
            <a:endParaRPr lang="pl-PL" sz="2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0" y="4719477"/>
                <a:ext cx="9067800" cy="1938992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2400" dirty="0" smtClean="0"/>
                  <a:t> be the uniform distribution over </a:t>
                </a:r>
                <a:r>
                  <a:rPr lang="pl-PL" sz="2400" b="1" dirty="0" smtClean="0">
                    <a:solidFill>
                      <a:srgbClr val="C00000"/>
                    </a:solidFill>
                    <a:latin typeface="Lucida Calligraphy"/>
                  </a:rPr>
                  <a:t>M</a:t>
                </a:r>
                <a:r>
                  <a:rPr lang="en-US" sz="2400" b="1" dirty="0">
                    <a:solidFill>
                      <a:srgbClr val="C00000"/>
                    </a:solidFill>
                    <a:latin typeface="Lucida Calligraphy"/>
                  </a:rPr>
                  <a:t> </a:t>
                </a:r>
                <a:r>
                  <a:rPr lang="en-US" sz="24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sz="2400" dirty="0" smtClean="0"/>
                  <a:t> be some </a:t>
                </a:r>
                <a:r>
                  <a:rPr lang="en-US" sz="2400" dirty="0" err="1" smtClean="0"/>
                  <a:t>ciphertext</a:t>
                </a:r>
                <a:r>
                  <a:rPr lang="en-US" sz="2400" dirty="0" smtClean="0"/>
                  <a:t> such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0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𝐶</m:t>
                            </m:r>
                            <m:r>
                              <a:rPr lang="en-US" sz="240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40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</m:d>
                      </m:e>
                    </m:func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&gt;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 smtClean="0"/>
                  <a:t>. </a:t>
                </a:r>
              </a:p>
              <a:p>
                <a:r>
                  <a:rPr lang="en-US" sz="2400" dirty="0" smtClean="0"/>
                  <a:t>Consider the set </a:t>
                </a:r>
                <a:r>
                  <a:rPr lang="pl-PL" sz="2400" b="1" dirty="0" smtClean="0">
                    <a:solidFill>
                      <a:srgbClr val="C00000"/>
                    </a:solidFill>
                    <a:latin typeface="Lucida Calligraphy"/>
                  </a:rPr>
                  <a:t>M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Lucida Calligraphy"/>
                  </a:rPr>
                  <a:t>’ =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{ </m:t>
                    </m:r>
                    <m:r>
                      <m:rPr>
                        <m:nor/>
                      </m:rPr>
                      <a:rPr lang="en-US" sz="2400" b="1" i="0" dirty="0" smtClean="0">
                        <a:solidFill>
                          <a:srgbClr val="C00000"/>
                        </a:solidFill>
                        <a:latin typeface="Cambria Math"/>
                      </a:rPr>
                      <m:t>Dec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 err="1" smtClean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  <m:r>
                      <a:rPr lang="en-US" sz="2400" i="1" dirty="0" err="1" smtClean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a:rPr lang="en-US" sz="2400" i="1" dirty="0" err="1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) :  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∈</m:t>
                    </m:r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 </a:t>
                </a:r>
                <a:r>
                  <a:rPr lang="pl-PL" sz="2400" b="1" dirty="0" smtClean="0">
                    <a:solidFill>
                      <a:srgbClr val="C00000"/>
                    </a:solidFill>
                    <a:latin typeface="Lucida Calligraphy"/>
                  </a:rPr>
                  <a:t>K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Lucida Calligraphy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. </a:t>
                </a:r>
              </a:p>
              <a:p>
                <a:r>
                  <a:rPr lang="en-US" sz="2400" dirty="0" smtClean="0"/>
                  <a:t>If</a:t>
                </a:r>
                <a:r>
                  <a:rPr lang="pl-PL" sz="2400" b="1" dirty="0" smtClean="0">
                    <a:solidFill>
                      <a:srgbClr val="C00000"/>
                    </a:solidFill>
                  </a:rPr>
                  <a:t>|</a:t>
                </a:r>
                <a:r>
                  <a:rPr lang="en-US" sz="2400" b="1" dirty="0">
                    <a:solidFill>
                      <a:srgbClr val="C00000"/>
                    </a:solidFill>
                    <a:latin typeface="Lucida Calligraphy"/>
                  </a:rPr>
                  <a:t>K</a:t>
                </a:r>
                <a:r>
                  <a:rPr lang="pl-PL" sz="2400" b="1" dirty="0">
                    <a:solidFill>
                      <a:srgbClr val="C00000"/>
                    </a:solidFill>
                  </a:rPr>
                  <a:t>|</a:t>
                </a:r>
                <a:r>
                  <a:rPr lang="en-US" sz="2400" b="1" i="1" dirty="0"/>
                  <a:t> </a:t>
                </a:r>
                <a:r>
                  <a:rPr lang="en-US" sz="2400" i="1" dirty="0" smtClean="0">
                    <a:solidFill>
                      <a:srgbClr val="C00000"/>
                    </a:solidFill>
                  </a:rPr>
                  <a:t>&lt;</a:t>
                </a:r>
                <a:r>
                  <a:rPr lang="pl-PL" sz="2400" b="1" i="1" dirty="0" smtClean="0"/>
                  <a:t> </a:t>
                </a:r>
                <a:r>
                  <a:rPr lang="pl-PL" sz="2400" b="1" dirty="0">
                    <a:solidFill>
                      <a:srgbClr val="C00000"/>
                    </a:solidFill>
                  </a:rPr>
                  <a:t>|</a:t>
                </a:r>
                <a:r>
                  <a:rPr lang="pl-PL" sz="2400" b="1" dirty="0" smtClean="0">
                    <a:solidFill>
                      <a:srgbClr val="C00000"/>
                    </a:solidFill>
                    <a:latin typeface="Lucida Calligraphy"/>
                  </a:rPr>
                  <a:t>M</a:t>
                </a:r>
                <a:r>
                  <a:rPr lang="pl-PL" sz="2400" b="1" dirty="0" smtClean="0">
                    <a:solidFill>
                      <a:srgbClr val="C00000"/>
                    </a:solidFill>
                  </a:rPr>
                  <a:t>|</a:t>
                </a:r>
                <a:r>
                  <a:rPr lang="en-US" sz="2400" dirty="0" smtClean="0"/>
                  <a:t>then exists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pl-PL" sz="2400" b="1" dirty="0" smtClean="0">
                    <a:solidFill>
                      <a:srgbClr val="C00000"/>
                    </a:solidFill>
                    <a:latin typeface="Lucida Calligraphy"/>
                  </a:rPr>
                  <a:t>M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Lucida Calligraphy"/>
                  </a:rPr>
                  <a:t> / </a:t>
                </a:r>
                <a:r>
                  <a:rPr lang="pl-PL" sz="2400" b="1" dirty="0">
                    <a:solidFill>
                      <a:srgbClr val="C00000"/>
                    </a:solidFill>
                    <a:latin typeface="Lucida Calligraphy"/>
                  </a:rPr>
                  <a:t>M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Lucida Calligraphy"/>
                  </a:rPr>
                  <a:t>’</a:t>
                </a:r>
                <a:r>
                  <a:rPr lang="en-US" sz="2400" dirty="0" smtClean="0"/>
                  <a:t>. We have: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|"/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𝑀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𝑚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]=0</m:t>
                        </m:r>
                      </m:e>
                    </m:func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, 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𝑀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=1/</m:t>
                        </m:r>
                        <m:r>
                          <m:rPr>
                            <m:nor/>
                          </m:rPr>
                          <a:rPr lang="pl-PL" sz="2400" b="1" dirty="0">
                            <a:solidFill>
                              <a:srgbClr val="C00000"/>
                            </a:solidFill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pl-PL" sz="2400" b="1" dirty="0">
                            <a:solidFill>
                              <a:srgbClr val="C00000"/>
                            </a:solidFill>
                            <a:latin typeface="Lucida Calligraphy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pl-PL" sz="2400" b="1" dirty="0">
                            <a:solidFill>
                              <a:srgbClr val="C00000"/>
                            </a:solidFill>
                          </a:rPr>
                          <m:t>|</m:t>
                        </m:r>
                      </m:e>
                    </m:func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  <a:latin typeface="+mj-lt"/>
                  </a:rPr>
                  <a:t>.</a:t>
                </a:r>
                <a:endParaRPr lang="pl-PL" sz="2400" dirty="0" smtClean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19477"/>
                <a:ext cx="9067800" cy="1938992"/>
              </a:xfrm>
              <a:prstGeom prst="rect">
                <a:avLst/>
              </a:prstGeom>
              <a:blipFill rotWithShape="0">
                <a:blip r:embed="rId4"/>
                <a:stretch>
                  <a:fillRect l="-1008" t="-3145" b="-6289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0" y="2624316"/>
            <a:ext cx="878687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Intuitive Proof:</a:t>
            </a:r>
          </a:p>
          <a:p>
            <a:r>
              <a:rPr lang="en-US" sz="2400" dirty="0" smtClean="0"/>
              <a:t>Otherwise can do “exhaustive search”. Given </a:t>
            </a:r>
            <a:r>
              <a:rPr lang="en-US" sz="2400" dirty="0" err="1" smtClean="0"/>
              <a:t>ciphertext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c</a:t>
            </a:r>
            <a:r>
              <a:rPr lang="en-US" sz="2400" dirty="0" smtClean="0"/>
              <a:t>, try decrypting with every key </a:t>
            </a:r>
            <a:r>
              <a:rPr lang="en-US" sz="2400" dirty="0" smtClean="0">
                <a:solidFill>
                  <a:srgbClr val="C00000"/>
                </a:solidFill>
              </a:rPr>
              <a:t>k</a:t>
            </a:r>
            <a:r>
              <a:rPr lang="en-US" sz="2400" dirty="0" smtClean="0"/>
              <a:t>. Will rule-out at least 1  message.   </a:t>
            </a:r>
            <a:endParaRPr lang="pl-PL" sz="2400" dirty="0" smtClean="0"/>
          </a:p>
        </p:txBody>
      </p:sp>
    </p:spTree>
    <p:extLst>
      <p:ext uri="{BB962C8B-B14F-4D97-AF65-F5344CB8AC3E}">
        <p14:creationId xmlns:p14="http://schemas.microsoft.com/office/powerpoint/2010/main" val="217269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2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0168-3C6B-4E15-BE74-8BDA0701D36B}" type="slidenum">
              <a:rPr lang="it-IT" sz="1400"/>
              <a:pPr/>
              <a:t>43</a:t>
            </a:fld>
            <a:endParaRPr lang="it-IT" sz="1400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0"/>
            <a:ext cx="7772400" cy="1143000"/>
          </a:xfrm>
        </p:spPr>
        <p:txBody>
          <a:bodyPr/>
          <a:lstStyle/>
          <a:p>
            <a:r>
              <a:rPr lang="en-US" dirty="0"/>
              <a:t>Practicality?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571472" y="1071546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/>
              <a:t>Generally, the </a:t>
            </a:r>
            <a:r>
              <a:rPr lang="en-US" sz="2400" b="1" dirty="0"/>
              <a:t>one-time pad</a:t>
            </a:r>
            <a:r>
              <a:rPr lang="en-US" sz="2400" dirty="0"/>
              <a:t> is </a:t>
            </a:r>
            <a:r>
              <a:rPr lang="en-US" sz="2400" b="1" dirty="0">
                <a:solidFill>
                  <a:srgbClr val="0070C0"/>
                </a:solidFill>
              </a:rPr>
              <a:t>not very practical</a:t>
            </a:r>
            <a:r>
              <a:rPr lang="en-US" sz="2400" dirty="0"/>
              <a:t>, </a:t>
            </a:r>
            <a:r>
              <a:rPr lang="en-US" sz="2400" dirty="0" smtClean="0"/>
              <a:t>since the </a:t>
            </a:r>
            <a:r>
              <a:rPr lang="en-US" sz="2400" dirty="0"/>
              <a:t>key has to be as long as the </a:t>
            </a:r>
            <a:r>
              <a:rPr lang="en-US" sz="2400" b="1" dirty="0"/>
              <a:t>total</a:t>
            </a:r>
            <a:r>
              <a:rPr lang="en-US" sz="2400" dirty="0"/>
              <a:t> length of </a:t>
            </a:r>
            <a:r>
              <a:rPr lang="pl-PL" sz="2400" dirty="0"/>
              <a:t>the encrypted</a:t>
            </a:r>
            <a:r>
              <a:rPr lang="en-US" sz="2400" dirty="0"/>
              <a:t> </a:t>
            </a:r>
            <a:r>
              <a:rPr lang="en-US" sz="2400" dirty="0" smtClean="0"/>
              <a:t>messages.</a:t>
            </a:r>
            <a:endParaRPr lang="en-US" sz="2400" dirty="0"/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4143372" y="2643182"/>
            <a:ext cx="47244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/>
              <a:t>However, it is sometimes </a:t>
            </a:r>
            <a:r>
              <a:rPr lang="en-US" sz="2400" dirty="0" smtClean="0"/>
              <a:t>used because </a:t>
            </a:r>
            <a:r>
              <a:rPr lang="en-US" sz="2400" dirty="0"/>
              <a:t>of the following advantages</a:t>
            </a:r>
            <a:r>
              <a:rPr lang="en-US" sz="2400" dirty="0" smtClean="0"/>
              <a:t>:</a:t>
            </a:r>
            <a:endParaRPr lang="en-US" sz="2400" dirty="0"/>
          </a:p>
          <a:p>
            <a:pPr>
              <a:buFontTx/>
              <a:buChar char="•"/>
            </a:pPr>
            <a:r>
              <a:rPr lang="en-US" sz="2400" dirty="0"/>
              <a:t> </a:t>
            </a:r>
            <a:r>
              <a:rPr lang="en-US" sz="2400" b="1" dirty="0">
                <a:solidFill>
                  <a:srgbClr val="0070C0"/>
                </a:solidFill>
              </a:rPr>
              <a:t>perfect secrecy</a:t>
            </a:r>
            <a:r>
              <a:rPr lang="en-US" sz="2400" dirty="0"/>
              <a:t>,</a:t>
            </a:r>
          </a:p>
          <a:p>
            <a:pPr>
              <a:buFontTx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short </a:t>
            </a:r>
            <a:r>
              <a:rPr lang="en-US" sz="2400" dirty="0"/>
              <a:t>messages can be encrypted</a:t>
            </a:r>
            <a:br>
              <a:rPr lang="en-US" sz="2400" dirty="0"/>
            </a:br>
            <a:r>
              <a:rPr lang="en-US" sz="2400" dirty="0"/>
              <a:t>  using </a:t>
            </a:r>
            <a:r>
              <a:rPr lang="en-US" sz="2400" b="1" dirty="0">
                <a:solidFill>
                  <a:srgbClr val="0070C0"/>
                </a:solidFill>
              </a:rPr>
              <a:t>pencil and paper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2786058"/>
            <a:ext cx="3886200" cy="3114675"/>
            <a:chOff x="288" y="2358"/>
            <a:chExt cx="2448" cy="1962"/>
          </a:xfrm>
        </p:grpSpPr>
        <p:pic>
          <p:nvPicPr>
            <p:cNvPr id="68615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" y="2358"/>
              <a:ext cx="2400" cy="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8616" name="Rectangle 8"/>
            <p:cNvSpPr>
              <a:spLocks noChangeArrowheads="1"/>
            </p:cNvSpPr>
            <p:nvPr/>
          </p:nvSpPr>
          <p:spPr bwMode="auto">
            <a:xfrm>
              <a:off x="288" y="3456"/>
              <a:ext cx="2304" cy="8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29264"/>
            <a:ext cx="9067800" cy="12858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In the 1960s the Americans and the Soviets established a hotline that was encrypted using the one-time pad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714348" y="4572008"/>
            <a:ext cx="3052054" cy="707886"/>
          </a:xfrm>
          <a:prstGeom prst="rect">
            <a:avLst/>
          </a:prstGeom>
          <a:solidFill>
            <a:srgbClr val="FBFEE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/>
              <a:t>a </a:t>
            </a:r>
            <a:r>
              <a:rPr lang="en-US" sz="2000" b="1">
                <a:solidFill>
                  <a:srgbClr val="993300"/>
                </a:solidFill>
              </a:rPr>
              <a:t>KGB</a:t>
            </a:r>
            <a:r>
              <a:rPr lang="en-US" sz="2000"/>
              <a:t> one-time pad hidden</a:t>
            </a:r>
          </a:p>
          <a:p>
            <a:pPr algn="ctr"/>
            <a:r>
              <a:rPr lang="en-US" sz="2000"/>
              <a:t>in a walnut shell</a:t>
            </a:r>
          </a:p>
        </p:txBody>
      </p:sp>
    </p:spTree>
    <p:extLst>
      <p:ext uri="{BB962C8B-B14F-4D97-AF65-F5344CB8AC3E}">
        <p14:creationId xmlns:p14="http://schemas.microsoft.com/office/powerpoint/2010/main" val="31130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229C-A737-4704-9572-5143C09DA4A8}" type="slidenum">
              <a:rPr lang="it-IT"/>
              <a:pPr/>
              <a:t>44</a:t>
            </a:fld>
            <a:endParaRPr lang="it-IT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GB"/>
              <a:t>Venona project (1946 – 1980)</a:t>
            </a:r>
            <a:endParaRPr lang="en-US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714620"/>
            <a:ext cx="2189163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3143240" y="2714620"/>
            <a:ext cx="550072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/>
              <a:t>American </a:t>
            </a:r>
            <a:r>
              <a:rPr lang="en-GB" sz="2400" b="1" dirty="0">
                <a:solidFill>
                  <a:srgbClr val="003366"/>
                </a:solidFill>
              </a:rPr>
              <a:t>National Security Agency</a:t>
            </a:r>
            <a:r>
              <a:rPr lang="en-GB" sz="2400" dirty="0"/>
              <a:t> decrypted </a:t>
            </a:r>
            <a:r>
              <a:rPr lang="en-GB" sz="2400" b="1" dirty="0">
                <a:solidFill>
                  <a:srgbClr val="993300"/>
                </a:solidFill>
              </a:rPr>
              <a:t>Soviet</a:t>
            </a:r>
            <a:r>
              <a:rPr lang="en-GB" sz="2400" dirty="0"/>
              <a:t> messages that were transmitted in the 1940s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r>
              <a:rPr lang="en-GB" sz="2400" dirty="0"/>
              <a:t>That was possible because the Soviets reused the </a:t>
            </a:r>
            <a:r>
              <a:rPr lang="en-GB" sz="2400" dirty="0" smtClean="0"/>
              <a:t>keys in </a:t>
            </a:r>
            <a:r>
              <a:rPr lang="en-GB" sz="2400" dirty="0"/>
              <a:t>the one-time pad scheme.</a:t>
            </a:r>
            <a:endParaRPr lang="en-US" sz="2400" dirty="0"/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106470" y="5072074"/>
            <a:ext cx="267958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dirty="0"/>
              <a:t>Ethel and Julius Rosenberg</a:t>
            </a:r>
          </a:p>
        </p:txBody>
      </p:sp>
    </p:spTree>
    <p:extLst>
      <p:ext uri="{BB962C8B-B14F-4D97-AF65-F5344CB8AC3E}">
        <p14:creationId xmlns:p14="http://schemas.microsoft.com/office/powerpoint/2010/main" val="72764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Beyond Perfect Secrecy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en-US" dirty="0" smtClean="0"/>
              <a:t>Need to move beyond perfect secrecy to get around Shannon’s result.</a:t>
            </a:r>
          </a:p>
          <a:p>
            <a:endParaRPr lang="en-US" sz="2000" dirty="0" smtClean="0"/>
          </a:p>
          <a:p>
            <a:r>
              <a:rPr lang="en-US" dirty="0" smtClean="0"/>
              <a:t>Intuitively, </a:t>
            </a:r>
            <a:r>
              <a:rPr lang="pl-PL" b="1" dirty="0">
                <a:solidFill>
                  <a:srgbClr val="C00000"/>
                </a:solidFill>
              </a:rPr>
              <a:t>|</a:t>
            </a:r>
            <a:r>
              <a:rPr lang="en-US" b="1" dirty="0">
                <a:solidFill>
                  <a:srgbClr val="C00000"/>
                </a:solidFill>
                <a:latin typeface="Lucida Calligraphy"/>
              </a:rPr>
              <a:t>K</a:t>
            </a:r>
            <a:r>
              <a:rPr lang="pl-PL" b="1" dirty="0">
                <a:solidFill>
                  <a:srgbClr val="C00000"/>
                </a:solidFill>
              </a:rPr>
              <a:t>|</a:t>
            </a:r>
            <a:r>
              <a:rPr lang="en-US" b="1" i="1" dirty="0"/>
              <a:t> </a:t>
            </a:r>
            <a:r>
              <a:rPr lang="en-US" i="1" dirty="0" smtClean="0">
                <a:solidFill>
                  <a:srgbClr val="C00000"/>
                </a:solidFill>
              </a:rPr>
              <a:t>&lt;</a:t>
            </a:r>
            <a:r>
              <a:rPr lang="pl-PL" b="1" i="1" dirty="0" smtClean="0"/>
              <a:t> </a:t>
            </a:r>
            <a:r>
              <a:rPr lang="pl-PL" b="1" dirty="0">
                <a:solidFill>
                  <a:srgbClr val="C00000"/>
                </a:solidFill>
              </a:rPr>
              <a:t>|</a:t>
            </a:r>
            <a:r>
              <a:rPr lang="pl-PL" b="1" dirty="0" smtClean="0">
                <a:solidFill>
                  <a:srgbClr val="C00000"/>
                </a:solidFill>
                <a:latin typeface="Lucida Calligraphy"/>
              </a:rPr>
              <a:t>M</a:t>
            </a:r>
            <a:r>
              <a:rPr lang="pl-PL" b="1" dirty="0" smtClean="0">
                <a:solidFill>
                  <a:srgbClr val="C00000"/>
                </a:solidFill>
              </a:rPr>
              <a:t>|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means that exhaustive search over keys will reveal something about message. But this might not be efficient! </a:t>
            </a:r>
          </a:p>
          <a:p>
            <a:pPr lvl="1"/>
            <a:r>
              <a:rPr lang="en-US" dirty="0" smtClean="0"/>
              <a:t>e.g.,  key is 128-bits, message is 10 GB.</a:t>
            </a:r>
          </a:p>
          <a:p>
            <a:endParaRPr lang="en-US" sz="2000" dirty="0"/>
          </a:p>
          <a:p>
            <a:r>
              <a:rPr lang="en-US" dirty="0" smtClean="0"/>
              <a:t>Will study: Secrecy against </a:t>
            </a:r>
            <a:r>
              <a:rPr lang="en-US" i="1" dirty="0" smtClean="0"/>
              <a:t>computationally-bounded </a:t>
            </a:r>
            <a:r>
              <a:rPr lang="en-US" dirty="0" smtClean="0"/>
              <a:t>attackers.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66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The Authentication Problem</a:t>
            </a:r>
          </a:p>
        </p:txBody>
      </p:sp>
    </p:spTree>
    <p:extLst>
      <p:ext uri="{BB962C8B-B14F-4D97-AF65-F5344CB8AC3E}">
        <p14:creationId xmlns:p14="http://schemas.microsoft.com/office/powerpoint/2010/main" val="68570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E420-7557-4766-A487-34814C01308C}" type="slidenum">
              <a:rPr lang="it-IT"/>
              <a:pPr/>
              <a:t>47</a:t>
            </a:fld>
            <a:endParaRPr lang="it-IT"/>
          </a:p>
        </p:txBody>
      </p:sp>
      <p:pic>
        <p:nvPicPr>
          <p:cNvPr id="12319" name="Picture 31" descr="MCj041146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719250"/>
            <a:ext cx="1401763" cy="1457325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GB" dirty="0" smtClean="0"/>
              <a:t>Encryption Is Not Enough</a:t>
            </a:r>
            <a:endParaRPr lang="en-US" dirty="0"/>
          </a:p>
        </p:txBody>
      </p:sp>
      <p:pic>
        <p:nvPicPr>
          <p:cNvPr id="12292" name="Picture 4" descr="MCj041580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643050"/>
            <a:ext cx="1368425" cy="1438275"/>
          </a:xfrm>
          <a:prstGeom prst="rect">
            <a:avLst/>
          </a:prstGeom>
          <a:noFill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04800" y="2557450"/>
            <a:ext cx="1447800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800"/>
              <a:t>plaintext</a:t>
            </a:r>
            <a:r>
              <a:rPr lang="en-GB" sz="1800" b="1">
                <a:solidFill>
                  <a:srgbClr val="993300"/>
                </a:solidFill>
              </a:rPr>
              <a:t> m</a:t>
            </a:r>
            <a:endParaRPr lang="en-US" sz="1800" b="1">
              <a:solidFill>
                <a:srgbClr val="993300"/>
              </a:solidFill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362200" y="2557450"/>
            <a:ext cx="1241425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/>
              <a:t>encryption</a:t>
            </a:r>
            <a:endParaRPr lang="en-US" sz="180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114800" y="2557450"/>
            <a:ext cx="1447800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800"/>
              <a:t>ciphertext </a:t>
            </a:r>
            <a:r>
              <a:rPr lang="en-GB" sz="1800" b="1">
                <a:solidFill>
                  <a:srgbClr val="993300"/>
                </a:solidFill>
              </a:rPr>
              <a:t>c</a:t>
            </a:r>
            <a:endParaRPr lang="en-US" sz="1800" b="1">
              <a:solidFill>
                <a:srgbClr val="993300"/>
              </a:solidFill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6172200" y="2557450"/>
            <a:ext cx="1241425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/>
              <a:t>decryption</a:t>
            </a:r>
            <a:endParaRPr lang="en-US" sz="1800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7924800" y="2557450"/>
            <a:ext cx="762000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800" b="1">
                <a:solidFill>
                  <a:srgbClr val="993300"/>
                </a:solidFill>
              </a:rPr>
              <a:t>m</a:t>
            </a:r>
            <a:endParaRPr lang="en-US" sz="1800" b="1">
              <a:solidFill>
                <a:srgbClr val="993300"/>
              </a:solidFill>
            </a:endParaRPr>
          </a:p>
        </p:txBody>
      </p:sp>
      <p:cxnSp>
        <p:nvCxnSpPr>
          <p:cNvPr id="12299" name="AutoShape 11"/>
          <p:cNvCxnSpPr>
            <a:cxnSpLocks noChangeShapeType="1"/>
            <a:stCxn id="12293" idx="3"/>
            <a:endCxn id="12294" idx="1"/>
          </p:cNvCxnSpPr>
          <p:nvPr/>
        </p:nvCxnSpPr>
        <p:spPr bwMode="auto">
          <a:xfrm>
            <a:off x="1752600" y="2743188"/>
            <a:ext cx="609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300" name="AutoShape 12"/>
          <p:cNvCxnSpPr>
            <a:cxnSpLocks noChangeShapeType="1"/>
            <a:stCxn id="12294" idx="3"/>
            <a:endCxn id="12295" idx="1"/>
          </p:cNvCxnSpPr>
          <p:nvPr/>
        </p:nvCxnSpPr>
        <p:spPr bwMode="auto">
          <a:xfrm>
            <a:off x="3603625" y="2743188"/>
            <a:ext cx="5111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301" name="AutoShape 13"/>
          <p:cNvCxnSpPr>
            <a:cxnSpLocks noChangeShapeType="1"/>
            <a:stCxn id="12295" idx="3"/>
            <a:endCxn id="12297" idx="1"/>
          </p:cNvCxnSpPr>
          <p:nvPr/>
        </p:nvCxnSpPr>
        <p:spPr bwMode="auto">
          <a:xfrm>
            <a:off x="5562600" y="2743188"/>
            <a:ext cx="609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302" name="AutoShape 14"/>
          <p:cNvCxnSpPr>
            <a:cxnSpLocks noChangeShapeType="1"/>
            <a:stCxn id="12297" idx="3"/>
            <a:endCxn id="12298" idx="1"/>
          </p:cNvCxnSpPr>
          <p:nvPr/>
        </p:nvCxnSpPr>
        <p:spPr bwMode="auto">
          <a:xfrm>
            <a:off x="7413625" y="2743188"/>
            <a:ext cx="5111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2286000" y="3548050"/>
            <a:ext cx="1371600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800"/>
              <a:t>key</a:t>
            </a:r>
            <a:r>
              <a:rPr lang="en-GB" sz="1800" b="1">
                <a:solidFill>
                  <a:srgbClr val="993300"/>
                </a:solidFill>
              </a:rPr>
              <a:t> k</a:t>
            </a:r>
            <a:endParaRPr lang="en-US" sz="1800" b="1">
              <a:solidFill>
                <a:srgbClr val="993300"/>
              </a:solidFill>
            </a:endParaRP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6096000" y="3548050"/>
            <a:ext cx="1447800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800"/>
              <a:t>key</a:t>
            </a:r>
            <a:r>
              <a:rPr lang="en-GB" sz="1800" b="1">
                <a:solidFill>
                  <a:srgbClr val="993300"/>
                </a:solidFill>
              </a:rPr>
              <a:t> k</a:t>
            </a:r>
            <a:endParaRPr lang="en-US" sz="1800" b="1">
              <a:solidFill>
                <a:srgbClr val="993300"/>
              </a:solidFill>
            </a:endParaRPr>
          </a:p>
        </p:txBody>
      </p:sp>
      <p:cxnSp>
        <p:nvCxnSpPr>
          <p:cNvPr id="12305" name="AutoShape 17"/>
          <p:cNvCxnSpPr>
            <a:cxnSpLocks noChangeShapeType="1"/>
            <a:stCxn id="12303" idx="0"/>
          </p:cNvCxnSpPr>
          <p:nvPr/>
        </p:nvCxnSpPr>
        <p:spPr bwMode="auto">
          <a:xfrm flipH="1" flipV="1">
            <a:off x="2970213" y="3081325"/>
            <a:ext cx="1587" cy="466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306" name="AutoShape 18"/>
          <p:cNvCxnSpPr>
            <a:cxnSpLocks noChangeShapeType="1"/>
            <a:stCxn id="12304" idx="0"/>
          </p:cNvCxnSpPr>
          <p:nvPr/>
        </p:nvCxnSpPr>
        <p:spPr bwMode="auto">
          <a:xfrm flipH="1" flipV="1">
            <a:off x="6818313" y="3144825"/>
            <a:ext cx="1587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pic>
        <p:nvPicPr>
          <p:cNvPr id="21" name="Picture 5" descr="MCj0435941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3714752"/>
            <a:ext cx="1285884" cy="889034"/>
          </a:xfrm>
          <a:prstGeom prst="rect">
            <a:avLst/>
          </a:prstGeom>
          <a:noFill/>
        </p:spPr>
      </p:pic>
      <p:cxnSp>
        <p:nvCxnSpPr>
          <p:cNvPr id="22" name="AutoShape 29"/>
          <p:cNvCxnSpPr>
            <a:cxnSpLocks noChangeShapeType="1"/>
            <a:endCxn id="21" idx="0"/>
          </p:cNvCxnSpPr>
          <p:nvPr/>
        </p:nvCxnSpPr>
        <p:spPr bwMode="auto">
          <a:xfrm rot="5400000">
            <a:off x="4360064" y="3288500"/>
            <a:ext cx="781064" cy="714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31630" y="5213260"/>
            <a:ext cx="832167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Alice sends a 1-bit “vote” to Bob:  </a:t>
            </a:r>
            <a:r>
              <a:rPr lang="en-US" sz="2400" dirty="0" smtClean="0">
                <a:solidFill>
                  <a:srgbClr val="0070C0"/>
                </a:solidFill>
              </a:rPr>
              <a:t>0 </a:t>
            </a:r>
            <a:r>
              <a:rPr lang="en-US" sz="2400" dirty="0" smtClean="0"/>
              <a:t>= ‘no’, </a:t>
            </a:r>
            <a:r>
              <a:rPr lang="en-US" sz="2400" dirty="0" smtClean="0">
                <a:solidFill>
                  <a:srgbClr val="0070C0"/>
                </a:solidFill>
              </a:rPr>
              <a:t>1 </a:t>
            </a:r>
            <a:r>
              <a:rPr lang="en-US" sz="2400" dirty="0" smtClean="0"/>
              <a:t>= ‘yes’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Alice encrypts with a one-time pad: vote stays secret from Eve.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841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E420-7557-4766-A487-34814C01308C}" type="slidenum">
              <a:rPr lang="it-IT"/>
              <a:pPr/>
              <a:t>48</a:t>
            </a:fld>
            <a:endParaRPr lang="it-IT"/>
          </a:p>
        </p:txBody>
      </p:sp>
      <p:pic>
        <p:nvPicPr>
          <p:cNvPr id="12319" name="Picture 31" descr="MCj041146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719250"/>
            <a:ext cx="1401763" cy="1457325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GB" dirty="0"/>
              <a:t>Encryption Is Not Enough</a:t>
            </a:r>
            <a:endParaRPr lang="en-US" dirty="0"/>
          </a:p>
        </p:txBody>
      </p:sp>
      <p:pic>
        <p:nvPicPr>
          <p:cNvPr id="12292" name="Picture 4" descr="MCj041580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643050"/>
            <a:ext cx="1368425" cy="1438275"/>
          </a:xfrm>
          <a:prstGeom prst="rect">
            <a:avLst/>
          </a:prstGeom>
          <a:noFill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04800" y="2557450"/>
            <a:ext cx="1447800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800"/>
              <a:t>plaintext</a:t>
            </a:r>
            <a:r>
              <a:rPr lang="en-GB" sz="1800" b="1">
                <a:solidFill>
                  <a:srgbClr val="993300"/>
                </a:solidFill>
              </a:rPr>
              <a:t> m</a:t>
            </a:r>
            <a:endParaRPr lang="en-US" sz="1800" b="1">
              <a:solidFill>
                <a:srgbClr val="993300"/>
              </a:solidFill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362200" y="2557450"/>
            <a:ext cx="1241425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/>
              <a:t>encryption</a:t>
            </a:r>
            <a:endParaRPr lang="en-US" sz="180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886545" y="2810613"/>
            <a:ext cx="533056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800" dirty="0" smtClean="0"/>
              <a:t> </a:t>
            </a:r>
            <a:r>
              <a:rPr lang="en-GB" sz="1800" b="1" dirty="0" smtClean="0">
                <a:solidFill>
                  <a:srgbClr val="993300"/>
                </a:solidFill>
              </a:rPr>
              <a:t>c</a:t>
            </a:r>
            <a:endParaRPr lang="en-US" sz="1800" b="1" dirty="0">
              <a:solidFill>
                <a:srgbClr val="993300"/>
              </a:solidFill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6172200" y="2557450"/>
            <a:ext cx="1241425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/>
              <a:t>decryption</a:t>
            </a:r>
            <a:endParaRPr lang="en-US" sz="1800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7924800" y="2557450"/>
            <a:ext cx="762000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b="1" dirty="0" smtClean="0">
                <a:solidFill>
                  <a:srgbClr val="993300"/>
                </a:solidFill>
              </a:rPr>
              <a:t>m’</a:t>
            </a:r>
            <a:endParaRPr lang="en-US" sz="1800" b="1" dirty="0">
              <a:solidFill>
                <a:srgbClr val="993300"/>
              </a:solidFill>
            </a:endParaRPr>
          </a:p>
        </p:txBody>
      </p:sp>
      <p:cxnSp>
        <p:nvCxnSpPr>
          <p:cNvPr id="12299" name="AutoShape 11"/>
          <p:cNvCxnSpPr>
            <a:cxnSpLocks noChangeShapeType="1"/>
            <a:stCxn id="12293" idx="3"/>
            <a:endCxn id="12294" idx="1"/>
          </p:cNvCxnSpPr>
          <p:nvPr/>
        </p:nvCxnSpPr>
        <p:spPr bwMode="auto">
          <a:xfrm>
            <a:off x="1752600" y="2743188"/>
            <a:ext cx="609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300" name="AutoShape 12"/>
          <p:cNvCxnSpPr>
            <a:cxnSpLocks noChangeShapeType="1"/>
            <a:stCxn id="12294" idx="3"/>
          </p:cNvCxnSpPr>
          <p:nvPr/>
        </p:nvCxnSpPr>
        <p:spPr bwMode="auto">
          <a:xfrm>
            <a:off x="3603625" y="2742394"/>
            <a:ext cx="588842" cy="10676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301" name="AutoShape 13"/>
          <p:cNvCxnSpPr>
            <a:cxnSpLocks noChangeShapeType="1"/>
            <a:endCxn id="12297" idx="1"/>
          </p:cNvCxnSpPr>
          <p:nvPr/>
        </p:nvCxnSpPr>
        <p:spPr bwMode="auto">
          <a:xfrm flipV="1">
            <a:off x="5357818" y="2742394"/>
            <a:ext cx="814382" cy="9723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302" name="AutoShape 14"/>
          <p:cNvCxnSpPr>
            <a:cxnSpLocks noChangeShapeType="1"/>
            <a:stCxn id="12297" idx="3"/>
            <a:endCxn id="12298" idx="1"/>
          </p:cNvCxnSpPr>
          <p:nvPr/>
        </p:nvCxnSpPr>
        <p:spPr bwMode="auto">
          <a:xfrm>
            <a:off x="7413625" y="2743188"/>
            <a:ext cx="5111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2286000" y="3548050"/>
            <a:ext cx="1371600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800"/>
              <a:t>key</a:t>
            </a:r>
            <a:r>
              <a:rPr lang="en-GB" sz="1800" b="1">
                <a:solidFill>
                  <a:srgbClr val="993300"/>
                </a:solidFill>
              </a:rPr>
              <a:t> k</a:t>
            </a:r>
            <a:endParaRPr lang="en-US" sz="1800" b="1">
              <a:solidFill>
                <a:srgbClr val="993300"/>
              </a:solidFill>
            </a:endParaRP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6096000" y="3548050"/>
            <a:ext cx="1447800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800"/>
              <a:t>key</a:t>
            </a:r>
            <a:r>
              <a:rPr lang="en-GB" sz="1800" b="1">
                <a:solidFill>
                  <a:srgbClr val="993300"/>
                </a:solidFill>
              </a:rPr>
              <a:t> k</a:t>
            </a:r>
            <a:endParaRPr lang="en-US" sz="1800" b="1">
              <a:solidFill>
                <a:srgbClr val="993300"/>
              </a:solidFill>
            </a:endParaRPr>
          </a:p>
        </p:txBody>
      </p:sp>
      <p:cxnSp>
        <p:nvCxnSpPr>
          <p:cNvPr id="12305" name="AutoShape 17"/>
          <p:cNvCxnSpPr>
            <a:cxnSpLocks noChangeShapeType="1"/>
            <a:stCxn id="12303" idx="0"/>
          </p:cNvCxnSpPr>
          <p:nvPr/>
        </p:nvCxnSpPr>
        <p:spPr bwMode="auto">
          <a:xfrm flipH="1" flipV="1">
            <a:off x="2970213" y="3081325"/>
            <a:ext cx="1587" cy="466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306" name="AutoShape 18"/>
          <p:cNvCxnSpPr>
            <a:cxnSpLocks noChangeShapeType="1"/>
            <a:stCxn id="12304" idx="0"/>
          </p:cNvCxnSpPr>
          <p:nvPr/>
        </p:nvCxnSpPr>
        <p:spPr bwMode="auto">
          <a:xfrm flipH="1" flipV="1">
            <a:off x="6818313" y="3144825"/>
            <a:ext cx="1587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pic>
        <p:nvPicPr>
          <p:cNvPr id="21" name="Picture 5" descr="MCj0435941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3714752"/>
            <a:ext cx="1285884" cy="889034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30"/>
              <p:cNvSpPr txBox="1">
                <a:spLocks noChangeArrowheads="1"/>
              </p:cNvSpPr>
              <p:nvPr/>
            </p:nvSpPr>
            <p:spPr bwMode="auto">
              <a:xfrm>
                <a:off x="31630" y="5213260"/>
                <a:ext cx="9036170" cy="1569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Alice sends a 1-bit “vote” to Bob: 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0 </a:t>
                </a:r>
                <a:r>
                  <a:rPr lang="en-US" sz="2400" dirty="0" smtClean="0"/>
                  <a:t>= ‘no’,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1 </a:t>
                </a:r>
                <a:r>
                  <a:rPr lang="en-US" sz="2400" dirty="0" smtClean="0"/>
                  <a:t>= ‘yes’</a:t>
                </a:r>
                <a:r>
                  <a:rPr lang="en-US" sz="2000" dirty="0" smtClean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Alice encrypts with a one-time pad: vote stays secret from Eve.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What if Eve modifies </a:t>
                </a:r>
                <a:r>
                  <a:rPr lang="en-US" sz="2400" dirty="0" err="1" smtClean="0"/>
                  <a:t>ciphertext</a:t>
                </a:r>
                <a:r>
                  <a:rPr lang="en-US" sz="2400" dirty="0" smtClean="0"/>
                  <a:t>?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0070C0"/>
                    </a:solidFill>
                  </a:rPr>
                  <a:t>c’=0 </a:t>
                </a:r>
                <a:r>
                  <a:rPr lang="en-US" sz="2400" dirty="0" smtClean="0"/>
                  <a:t>results in random vote. 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c’ =c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⊕ 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sz="2400" dirty="0" smtClean="0"/>
                  <a:t>, flips vote.</a:t>
                </a:r>
              </a:p>
            </p:txBody>
          </p:sp>
        </mc:Choice>
        <mc:Fallback xmlns="">
          <p:sp>
            <p:nvSpPr>
              <p:cNvPr id="25" name="Text 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630" y="5213260"/>
                <a:ext cx="9036170" cy="1569660"/>
              </a:xfrm>
              <a:prstGeom prst="rect">
                <a:avLst/>
              </a:prstGeom>
              <a:blipFill rotWithShape="0">
                <a:blip r:embed="rId6"/>
                <a:stretch>
                  <a:fillRect l="-877" t="-3101" b="-775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5215794" y="2853490"/>
            <a:ext cx="53340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800" b="1" dirty="0" smtClean="0">
                <a:solidFill>
                  <a:srgbClr val="993300"/>
                </a:solidFill>
              </a:rPr>
              <a:t>c'</a:t>
            </a:r>
            <a:endParaRPr lang="en-US" sz="1800" b="1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48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E420-7557-4766-A487-34814C01308C}" type="slidenum">
              <a:rPr lang="it-IT"/>
              <a:pPr/>
              <a:t>49</a:t>
            </a:fld>
            <a:endParaRPr lang="it-IT"/>
          </a:p>
        </p:txBody>
      </p:sp>
      <p:pic>
        <p:nvPicPr>
          <p:cNvPr id="12319" name="Picture 31" descr="MCj041146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719250"/>
            <a:ext cx="1401763" cy="1457325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GB" dirty="0" smtClean="0"/>
              <a:t>Authentication</a:t>
            </a:r>
            <a:endParaRPr lang="en-US" dirty="0"/>
          </a:p>
        </p:txBody>
      </p:sp>
      <p:pic>
        <p:nvPicPr>
          <p:cNvPr id="12292" name="Picture 4" descr="MCj041580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643050"/>
            <a:ext cx="1368425" cy="1438275"/>
          </a:xfrm>
          <a:prstGeom prst="rect">
            <a:avLst/>
          </a:prstGeom>
          <a:noFill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04800" y="2557450"/>
            <a:ext cx="1447800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800"/>
              <a:t>plaintext</a:t>
            </a:r>
            <a:r>
              <a:rPr lang="en-GB" sz="1800" b="1">
                <a:solidFill>
                  <a:srgbClr val="993300"/>
                </a:solidFill>
              </a:rPr>
              <a:t> m</a:t>
            </a:r>
            <a:endParaRPr lang="en-US" sz="1800" b="1">
              <a:solidFill>
                <a:srgbClr val="993300"/>
              </a:solidFill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234197" y="2557450"/>
            <a:ext cx="1423403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 smtClean="0"/>
              <a:t>A</a:t>
            </a:r>
            <a:r>
              <a:rPr lang="en-GB" sz="1800" b="1" dirty="0" smtClean="0"/>
              <a:t>uthenticate</a:t>
            </a:r>
            <a:endParaRPr lang="en-US" sz="1800" b="1" dirty="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886544" y="2810613"/>
            <a:ext cx="828331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800" dirty="0" smtClean="0"/>
              <a:t> </a:t>
            </a:r>
            <a:r>
              <a:rPr lang="en-GB" sz="1800" b="1" dirty="0" smtClean="0">
                <a:solidFill>
                  <a:srgbClr val="993300"/>
                </a:solidFill>
              </a:rPr>
              <a:t>m, t</a:t>
            </a:r>
            <a:endParaRPr lang="en-US" sz="1800" b="1" dirty="0">
              <a:solidFill>
                <a:srgbClr val="993300"/>
              </a:solidFill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6432390" y="2557450"/>
            <a:ext cx="74623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 smtClean="0"/>
              <a:t>V</a:t>
            </a:r>
            <a:r>
              <a:rPr lang="en-GB" sz="1800" b="1" dirty="0" smtClean="0"/>
              <a:t>erify</a:t>
            </a:r>
            <a:endParaRPr lang="en-US" sz="1800" b="1" dirty="0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7924800" y="2286000"/>
            <a:ext cx="990600" cy="92333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993300"/>
                </a:solidFill>
              </a:rPr>
              <a:t>m’=m  or “reject” </a:t>
            </a:r>
            <a:endParaRPr lang="en-US" sz="1800" b="1" dirty="0">
              <a:solidFill>
                <a:srgbClr val="993300"/>
              </a:solidFill>
            </a:endParaRPr>
          </a:p>
        </p:txBody>
      </p:sp>
      <p:cxnSp>
        <p:nvCxnSpPr>
          <p:cNvPr id="12299" name="AutoShape 11"/>
          <p:cNvCxnSpPr>
            <a:cxnSpLocks noChangeShapeType="1"/>
            <a:stCxn id="12293" idx="3"/>
            <a:endCxn id="12294" idx="1"/>
          </p:cNvCxnSpPr>
          <p:nvPr/>
        </p:nvCxnSpPr>
        <p:spPr bwMode="auto">
          <a:xfrm flipV="1">
            <a:off x="1752600" y="2742116"/>
            <a:ext cx="481597" cy="27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302" name="AutoShape 14"/>
          <p:cNvCxnSpPr>
            <a:cxnSpLocks noChangeShapeType="1"/>
            <a:stCxn id="12297" idx="3"/>
            <a:endCxn id="12298" idx="1"/>
          </p:cNvCxnSpPr>
          <p:nvPr/>
        </p:nvCxnSpPr>
        <p:spPr bwMode="auto">
          <a:xfrm>
            <a:off x="7178620" y="2742116"/>
            <a:ext cx="746180" cy="55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2286000" y="3548050"/>
            <a:ext cx="1371600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800"/>
              <a:t>key</a:t>
            </a:r>
            <a:r>
              <a:rPr lang="en-GB" sz="1800" b="1">
                <a:solidFill>
                  <a:srgbClr val="993300"/>
                </a:solidFill>
              </a:rPr>
              <a:t> k</a:t>
            </a:r>
            <a:endParaRPr lang="en-US" sz="1800" b="1">
              <a:solidFill>
                <a:srgbClr val="993300"/>
              </a:solidFill>
            </a:endParaRP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6096000" y="3548050"/>
            <a:ext cx="1447800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800"/>
              <a:t>key</a:t>
            </a:r>
            <a:r>
              <a:rPr lang="en-GB" sz="1800" b="1">
                <a:solidFill>
                  <a:srgbClr val="993300"/>
                </a:solidFill>
              </a:rPr>
              <a:t> k</a:t>
            </a:r>
            <a:endParaRPr lang="en-US" sz="1800" b="1">
              <a:solidFill>
                <a:srgbClr val="993300"/>
              </a:solidFill>
            </a:endParaRPr>
          </a:p>
        </p:txBody>
      </p:sp>
      <p:cxnSp>
        <p:nvCxnSpPr>
          <p:cNvPr id="12305" name="AutoShape 17"/>
          <p:cNvCxnSpPr>
            <a:cxnSpLocks noChangeShapeType="1"/>
            <a:stCxn id="12303" idx="0"/>
          </p:cNvCxnSpPr>
          <p:nvPr/>
        </p:nvCxnSpPr>
        <p:spPr bwMode="auto">
          <a:xfrm flipH="1" flipV="1">
            <a:off x="2970213" y="3081325"/>
            <a:ext cx="1587" cy="466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306" name="AutoShape 18"/>
          <p:cNvCxnSpPr>
            <a:cxnSpLocks noChangeShapeType="1"/>
            <a:stCxn id="12304" idx="0"/>
          </p:cNvCxnSpPr>
          <p:nvPr/>
        </p:nvCxnSpPr>
        <p:spPr bwMode="auto">
          <a:xfrm flipH="1" flipV="1">
            <a:off x="6818313" y="3144825"/>
            <a:ext cx="1587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5105400" y="2775493"/>
            <a:ext cx="728932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993300"/>
                </a:solidFill>
              </a:rPr>
              <a:t>m’, t’</a:t>
            </a:r>
            <a:endParaRPr lang="en-US" sz="1800" b="1" dirty="0">
              <a:solidFill>
                <a:srgbClr val="993300"/>
              </a:solidFill>
            </a:endParaRPr>
          </a:p>
        </p:txBody>
      </p:sp>
      <p:cxnSp>
        <p:nvCxnSpPr>
          <p:cNvPr id="33" name="AutoShape 12"/>
          <p:cNvCxnSpPr>
            <a:cxnSpLocks noChangeShapeType="1"/>
            <a:stCxn id="12294" idx="3"/>
          </p:cNvCxnSpPr>
          <p:nvPr/>
        </p:nvCxnSpPr>
        <p:spPr bwMode="auto">
          <a:xfrm>
            <a:off x="3657600" y="2742116"/>
            <a:ext cx="533400" cy="10678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4" name="AutoShape 13"/>
          <p:cNvCxnSpPr>
            <a:cxnSpLocks noChangeShapeType="1"/>
          </p:cNvCxnSpPr>
          <p:nvPr/>
        </p:nvCxnSpPr>
        <p:spPr bwMode="auto">
          <a:xfrm flipV="1">
            <a:off x="5357818" y="2742394"/>
            <a:ext cx="814382" cy="9723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pic>
        <p:nvPicPr>
          <p:cNvPr id="35" name="Picture 5" descr="MCj0435941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3714752"/>
            <a:ext cx="1285884" cy="8890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666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Modern cryptography</a:t>
            </a:r>
            <a:endParaRPr lang="it-IT" dirty="0"/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Rigorous definitions of what it means to have  secure encryption, signature, …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Elegant constructions using number theory, algebra. (Still many ad-hoc constructions, </a:t>
            </a:r>
            <a:r>
              <a:rPr lang="en-US" smtClean="0"/>
              <a:t>we’ll ignore them)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Proofs of security  </a:t>
            </a:r>
            <a:endParaRPr lang="en-US" dirty="0"/>
          </a:p>
          <a:p>
            <a:pPr lvl="1"/>
            <a:r>
              <a:rPr lang="en-US" dirty="0"/>
              <a:t>u</a:t>
            </a:r>
            <a:r>
              <a:rPr lang="en-US" dirty="0" smtClean="0"/>
              <a:t>sually rely on simple-to-state, well-studied “hardness assumption”.</a:t>
            </a:r>
          </a:p>
        </p:txBody>
      </p:sp>
    </p:spTree>
    <p:extLst>
      <p:ext uri="{BB962C8B-B14F-4D97-AF65-F5344CB8AC3E}">
        <p14:creationId xmlns:p14="http://schemas.microsoft.com/office/powerpoint/2010/main" val="291433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Message Authentication Code (MAC)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371600"/>
                <a:ext cx="8839200" cy="5257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Message space: </a:t>
                </a:r>
                <a:r>
                  <a:rPr lang="it-IT" b="1" dirty="0" smtClean="0">
                    <a:solidFill>
                      <a:srgbClr val="C00000"/>
                    </a:solidFill>
                    <a:latin typeface="Lucida Calligraphy"/>
                  </a:rPr>
                  <a:t>M</a:t>
                </a:r>
                <a:r>
                  <a:rPr lang="en-US" dirty="0" smtClean="0"/>
                  <a:t>,  Key  </a:t>
                </a:r>
                <a:r>
                  <a:rPr lang="en-US" dirty="0"/>
                  <a:t>space: </a:t>
                </a:r>
                <a:r>
                  <a:rPr lang="it-IT" b="1" dirty="0" smtClean="0">
                    <a:solidFill>
                      <a:srgbClr val="C00000"/>
                    </a:solidFill>
                    <a:latin typeface="Lucida Calligraphy"/>
                  </a:rPr>
                  <a:t>K</a:t>
                </a:r>
                <a:r>
                  <a:rPr lang="en-US" dirty="0" smtClean="0"/>
                  <a:t>,   Tag </a:t>
                </a:r>
                <a:r>
                  <a:rPr lang="en-US" dirty="0"/>
                  <a:t>space: </a:t>
                </a:r>
                <a:r>
                  <a:rPr lang="it-IT" b="1" dirty="0" smtClean="0">
                    <a:solidFill>
                      <a:srgbClr val="C00000"/>
                    </a:solidFill>
                    <a:latin typeface="Lucida Calligraphy"/>
                  </a:rPr>
                  <a:t>T</a:t>
                </a:r>
                <a:endParaRPr lang="en-US" dirty="0"/>
              </a:p>
              <a:p>
                <a:endParaRPr lang="en-US" sz="2000" dirty="0" smtClean="0"/>
              </a:p>
              <a:p>
                <a:r>
                  <a:rPr lang="en-US" b="1" dirty="0" smtClean="0">
                    <a:solidFill>
                      <a:srgbClr val="C00000"/>
                    </a:solidFill>
                  </a:rPr>
                  <a:t>MAC </a:t>
                </a:r>
                <a:r>
                  <a:rPr lang="pl-PL" b="1" dirty="0" smtClean="0">
                    <a:solidFill>
                      <a:srgbClr val="C00000"/>
                    </a:solidFill>
                  </a:rPr>
                  <a:t>: </a:t>
                </a:r>
                <a:r>
                  <a:rPr lang="pl-PL" b="1" dirty="0">
                    <a:solidFill>
                      <a:srgbClr val="C00000"/>
                    </a:solidFill>
                    <a:latin typeface="Lucida Calligraphy"/>
                  </a:rPr>
                  <a:t>K</a:t>
                </a:r>
                <a:r>
                  <a:rPr lang="pl-PL" b="1" i="1" dirty="0">
                    <a:solidFill>
                      <a:srgbClr val="C00000"/>
                    </a:solidFill>
                  </a:rPr>
                  <a:t> × </a:t>
                </a:r>
                <a:r>
                  <a:rPr lang="pl-PL" b="1" dirty="0">
                    <a:solidFill>
                      <a:srgbClr val="C00000"/>
                    </a:solidFill>
                    <a:latin typeface="Lucida Calligraphy"/>
                  </a:rPr>
                  <a:t>M</a:t>
                </a:r>
                <a:r>
                  <a:rPr lang="pl-PL" b="1" i="1" dirty="0">
                    <a:solidFill>
                      <a:srgbClr val="C00000"/>
                    </a:solidFill>
                  </a:rPr>
                  <a:t> → </a:t>
                </a:r>
                <a:r>
                  <a:rPr lang="en-US" b="1" dirty="0" smtClean="0">
                    <a:solidFill>
                      <a:srgbClr val="C00000"/>
                    </a:solidFill>
                    <a:latin typeface="Lucida Calligraphy"/>
                  </a:rPr>
                  <a:t>T</a:t>
                </a:r>
                <a:endParaRPr lang="en-US" dirty="0" smtClean="0"/>
              </a:p>
              <a:p>
                <a:endParaRPr lang="en-US" dirty="0" smtClean="0">
                  <a:solidFill>
                    <a:srgbClr val="C00000"/>
                  </a:solidFill>
                </a:endParaRPr>
              </a:p>
              <a:p>
                <a:r>
                  <a:rPr lang="en-US" dirty="0" smtClean="0"/>
                  <a:t>Usage:</a:t>
                </a:r>
              </a:p>
              <a:p>
                <a:pPr lvl="1"/>
                <a:r>
                  <a:rPr lang="en-US" dirty="0" smtClean="0"/>
                  <a:t>Alice computes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MAC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𝑚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sends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solidFill>
                          <a:srgbClr val="C00000"/>
                        </a:solidFill>
                        <a:latin typeface="Cambria Math"/>
                      </a:rPr>
                      <m:t>𝑚</m:t>
                    </m:r>
                    <m:r>
                      <a:rPr lang="en-US" i="1" dirty="0" err="1" smtClean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solidFill>
                          <a:srgbClr val="C00000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to Bob.</a:t>
                </a:r>
              </a:p>
              <a:p>
                <a:pPr lvl="1"/>
                <a:r>
                  <a:rPr lang="en-US" dirty="0" smtClean="0"/>
                  <a:t>Bob receives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err="1">
                        <a:solidFill>
                          <a:srgbClr val="C00000"/>
                        </a:solidFill>
                        <a:latin typeface="Cambria Math"/>
                      </a:rPr>
                      <m:t>𝑚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′</m:t>
                    </m:r>
                    <m:r>
                      <a:rPr lang="en-US" i="1" dirty="0" err="1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a:rPr lang="en-US" i="1" dirty="0" err="1">
                        <a:solidFill>
                          <a:srgbClr val="C00000"/>
                        </a:solidFill>
                        <a:latin typeface="Cambria Math"/>
                      </a:rPr>
                      <m:t>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′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 and checks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</a:rPr>
                  <a:t>MAC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, 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𝑚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′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. 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371600"/>
                <a:ext cx="8839200" cy="5257800"/>
              </a:xfrm>
              <a:blipFill rotWithShape="1">
                <a:blip r:embed="rId2"/>
                <a:stretch>
                  <a:fillRect l="-1724" t="-1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049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Message Authentication Code (MAC)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371600"/>
                <a:ext cx="8839200" cy="5257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Message space: </a:t>
                </a:r>
                <a:r>
                  <a:rPr lang="it-IT" b="1" dirty="0" smtClean="0">
                    <a:solidFill>
                      <a:srgbClr val="C00000"/>
                    </a:solidFill>
                    <a:latin typeface="Lucida Calligraphy"/>
                  </a:rPr>
                  <a:t>M</a:t>
                </a:r>
                <a:r>
                  <a:rPr lang="en-US" dirty="0" smtClean="0"/>
                  <a:t>,  Key  </a:t>
                </a:r>
                <a:r>
                  <a:rPr lang="en-US" dirty="0"/>
                  <a:t>space: </a:t>
                </a:r>
                <a:r>
                  <a:rPr lang="it-IT" b="1" dirty="0" smtClean="0">
                    <a:solidFill>
                      <a:srgbClr val="C00000"/>
                    </a:solidFill>
                    <a:latin typeface="Lucida Calligraphy"/>
                  </a:rPr>
                  <a:t>K</a:t>
                </a:r>
                <a:r>
                  <a:rPr lang="en-US" dirty="0" smtClean="0"/>
                  <a:t>,   Tag </a:t>
                </a:r>
                <a:r>
                  <a:rPr lang="en-US" dirty="0"/>
                  <a:t>space: </a:t>
                </a:r>
                <a:r>
                  <a:rPr lang="it-IT" b="1" dirty="0" smtClean="0">
                    <a:solidFill>
                      <a:srgbClr val="C00000"/>
                    </a:solidFill>
                    <a:latin typeface="Lucida Calligraphy"/>
                  </a:rPr>
                  <a:t>T</a:t>
                </a:r>
                <a:endParaRPr lang="en-US" dirty="0"/>
              </a:p>
              <a:p>
                <a:endParaRPr lang="en-US" sz="2000" dirty="0" smtClean="0"/>
              </a:p>
              <a:p>
                <a:r>
                  <a:rPr lang="en-US" b="1" dirty="0" smtClean="0">
                    <a:solidFill>
                      <a:srgbClr val="C00000"/>
                    </a:solidFill>
                  </a:rPr>
                  <a:t>MAC </a:t>
                </a:r>
                <a:r>
                  <a:rPr lang="pl-PL" b="1" dirty="0" smtClean="0">
                    <a:solidFill>
                      <a:srgbClr val="C00000"/>
                    </a:solidFill>
                  </a:rPr>
                  <a:t>: </a:t>
                </a:r>
                <a:r>
                  <a:rPr lang="pl-PL" b="1" dirty="0">
                    <a:solidFill>
                      <a:srgbClr val="C00000"/>
                    </a:solidFill>
                    <a:latin typeface="Lucida Calligraphy"/>
                  </a:rPr>
                  <a:t>K</a:t>
                </a:r>
                <a:r>
                  <a:rPr lang="pl-PL" b="1" i="1" dirty="0">
                    <a:solidFill>
                      <a:srgbClr val="C00000"/>
                    </a:solidFill>
                  </a:rPr>
                  <a:t> × </a:t>
                </a:r>
                <a:r>
                  <a:rPr lang="pl-PL" b="1" dirty="0">
                    <a:solidFill>
                      <a:srgbClr val="C00000"/>
                    </a:solidFill>
                    <a:latin typeface="Lucida Calligraphy"/>
                  </a:rPr>
                  <a:t>M</a:t>
                </a:r>
                <a:r>
                  <a:rPr lang="pl-PL" b="1" i="1" dirty="0">
                    <a:solidFill>
                      <a:srgbClr val="C00000"/>
                    </a:solidFill>
                  </a:rPr>
                  <a:t> → </a:t>
                </a:r>
                <a:r>
                  <a:rPr lang="en-US" b="1" dirty="0" smtClean="0">
                    <a:solidFill>
                      <a:srgbClr val="C00000"/>
                    </a:solidFill>
                    <a:latin typeface="Lucida Calligraphy"/>
                  </a:rPr>
                  <a:t>T</a:t>
                </a:r>
                <a:endParaRPr lang="en-US" dirty="0" smtClean="0"/>
              </a:p>
              <a:p>
                <a:endParaRPr lang="en-US" sz="1800" dirty="0" smtClean="0">
                  <a:solidFill>
                    <a:srgbClr val="C00000"/>
                  </a:solidFill>
                </a:endParaRPr>
              </a:p>
              <a:p>
                <a:r>
                  <a:rPr lang="en-US" u="sng" dirty="0" smtClean="0"/>
                  <a:t>Definition:</a:t>
                </a:r>
                <a:r>
                  <a:rPr lang="en-US" dirty="0" smtClean="0"/>
                  <a:t> 1-Time Statistically Secure MAC  </a:t>
                </a:r>
              </a:p>
              <a:p>
                <a:pPr lvl="1"/>
                <a:r>
                  <a:rPr lang="en-US" dirty="0" smtClean="0"/>
                  <a:t>A uniformly random key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k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from </a:t>
                </a:r>
                <a:r>
                  <a:rPr lang="pl-PL" b="1" dirty="0" smtClean="0">
                    <a:solidFill>
                      <a:srgbClr val="C00000"/>
                    </a:solidFill>
                    <a:latin typeface="Lucida Calligraphy"/>
                  </a:rPr>
                  <a:t>K</a:t>
                </a:r>
                <a:r>
                  <a:rPr lang="en-US" b="1" dirty="0" smtClean="0">
                    <a:solidFill>
                      <a:srgbClr val="C00000"/>
                    </a:solidFill>
                    <a:latin typeface="Lucida Calligraphy"/>
                  </a:rPr>
                  <a:t> </a:t>
                </a:r>
                <a:r>
                  <a:rPr lang="en-US" dirty="0" smtClean="0"/>
                  <a:t>is selected. </a:t>
                </a:r>
              </a:p>
              <a:p>
                <a:pPr lvl="1"/>
                <a:r>
                  <a:rPr lang="en-US" dirty="0" smtClean="0"/>
                  <a:t>Eve chooses message 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m</a:t>
                </a:r>
                <a:r>
                  <a:rPr lang="en-US" dirty="0" smtClean="0"/>
                  <a:t> and is given 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t = 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MAC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(k, m)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Eve chooses  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(m’, t’)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m’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≠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m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and </a:t>
                </a:r>
                <a:r>
                  <a:rPr lang="en-US" b="1" dirty="0" smtClean="0"/>
                  <a:t>wins</a:t>
                </a:r>
                <a:r>
                  <a:rPr lang="en-US" dirty="0" smtClean="0"/>
                  <a:t> if</a:t>
                </a:r>
              </a:p>
              <a:p>
                <a:pPr marL="457200" lvl="1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     t’ = 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MAC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(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k,m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’)</a:t>
                </a:r>
                <a:r>
                  <a:rPr lang="en-US" dirty="0" smtClean="0"/>
                  <a:t>.</a:t>
                </a:r>
              </a:p>
              <a:p>
                <a:pPr marL="457200" lvl="1" indent="0">
                  <a:buNone/>
                </a:pPr>
                <a:endParaRPr lang="en-US" b="0" i="1" dirty="0">
                  <a:solidFill>
                    <a:srgbClr val="C0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371600"/>
                <a:ext cx="8839200" cy="5257800"/>
              </a:xfrm>
              <a:blipFill rotWithShape="0">
                <a:blip r:embed="rId2"/>
                <a:stretch>
                  <a:fillRect l="-1724" t="-1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0" y="6106180"/>
                <a:ext cx="4996945" cy="52322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lvl="1">
                  <a:spcBef>
                    <a:spcPct val="20000"/>
                  </a:spcBef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</a:rPr>
                      <m:t>𝜀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-security:   </a:t>
                </a:r>
                <a:r>
                  <a:rPr lang="en-US" sz="2800" dirty="0" err="1">
                    <a:solidFill>
                      <a:srgbClr val="C00000"/>
                    </a:solidFill>
                  </a:rPr>
                  <a:t>Pr</a:t>
                </a:r>
                <a:r>
                  <a:rPr lang="en-US" sz="2800" dirty="0">
                    <a:solidFill>
                      <a:srgbClr val="C00000"/>
                    </a:solidFill>
                  </a:rPr>
                  <a:t>[ Eve wins ]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</a:rPr>
                      <m:t>𝜀</m:t>
                    </m:r>
                  </m:oMath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6106180"/>
                <a:ext cx="4996945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ular Callout 4"/>
              <p:cNvSpPr/>
              <p:nvPr/>
            </p:nvSpPr>
            <p:spPr>
              <a:xfrm>
                <a:off x="6705600" y="5671810"/>
                <a:ext cx="2209800" cy="1109990"/>
              </a:xfrm>
              <a:prstGeom prst="wedgeRoundRectCallout">
                <a:avLst>
                  <a:gd name="adj1" fmla="val -89519"/>
                  <a:gd name="adj2" fmla="val 12789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FFF00"/>
                    </a:solidFill>
                  </a:rPr>
                  <a:t>Can we make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/>
                      </a:rPr>
                      <m:t>𝜀</m:t>
                    </m:r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 smtClean="0">
                    <a:solidFill>
                      <a:srgbClr val="FFFF00"/>
                    </a:solidFill>
                  </a:rPr>
                  <a:t>?</a:t>
                </a:r>
                <a:endParaRPr lang="en-US" sz="2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" name="Rounded 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5671810"/>
                <a:ext cx="2209800" cy="1109990"/>
              </a:xfrm>
              <a:prstGeom prst="wedgeRoundRectCallout">
                <a:avLst>
                  <a:gd name="adj1" fmla="val -89519"/>
                  <a:gd name="adj2" fmla="val 12789"/>
                  <a:gd name="adj3" fmla="val 16667"/>
                </a:avLst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24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Tool: Fields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371600"/>
                <a:ext cx="8839200" cy="510540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u="sng" dirty="0" smtClean="0"/>
                  <a:t>Definition:</a:t>
                </a:r>
                <a:r>
                  <a:rPr lang="en-US" b="1" dirty="0" smtClean="0"/>
                  <a:t>  </a:t>
                </a:r>
                <a:r>
                  <a:rPr lang="en-US" dirty="0" smtClean="0"/>
                  <a:t>A field 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(F, +,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)  </a:t>
                </a:r>
                <a:r>
                  <a:rPr lang="en-US" dirty="0" smtClean="0"/>
                  <a:t>consists of a set 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F</a:t>
                </a:r>
                <a:r>
                  <a:rPr lang="en-US" dirty="0" smtClean="0"/>
                  <a:t> and an addition (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+</a:t>
                </a:r>
                <a:r>
                  <a:rPr lang="en-US" dirty="0" smtClean="0"/>
                  <a:t>) and multiplication (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en-US" dirty="0" smtClean="0"/>
                  <a:t>) operations.</a:t>
                </a:r>
              </a:p>
              <a:p>
                <a:r>
                  <a:rPr lang="en-US" dirty="0" smtClean="0"/>
                  <a:t>Operations  </a:t>
                </a:r>
                <a:r>
                  <a:rPr lang="en-US" b="1" dirty="0">
                    <a:solidFill>
                      <a:srgbClr val="C00000"/>
                    </a:solidFill>
                  </a:rPr>
                  <a:t>+,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en-US" dirty="0" smtClean="0"/>
                  <a:t>  are </a:t>
                </a:r>
                <a:r>
                  <a:rPr lang="en-US" b="1" dirty="0" smtClean="0"/>
                  <a:t>associative</a:t>
                </a:r>
                <a:r>
                  <a:rPr lang="en-US" dirty="0" smtClean="0"/>
                  <a:t> and </a:t>
                </a:r>
                <a:r>
                  <a:rPr lang="en-US" b="1" dirty="0" smtClean="0"/>
                  <a:t>commutative</a:t>
                </a:r>
                <a:r>
                  <a:rPr lang="en-US" dirty="0" smtClean="0"/>
                  <a:t>. </a:t>
                </a:r>
              </a:p>
              <a:p>
                <a:r>
                  <a:rPr lang="en-US" b="1" dirty="0" smtClean="0"/>
                  <a:t>Distributive</a:t>
                </a:r>
                <a:r>
                  <a:rPr lang="en-US" dirty="0" smtClean="0"/>
                  <a:t>: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𝑦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𝑧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r>
                  <a:rPr lang="en-US" b="1" dirty="0" smtClean="0">
                    <a:solidFill>
                      <a:srgbClr val="C00000"/>
                    </a:solidFill>
                  </a:rPr>
                  <a:t>(F,+) </a:t>
                </a:r>
                <a:r>
                  <a:rPr lang="en-US" dirty="0" smtClean="0"/>
                  <a:t>is a group with identity 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0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b="0" dirty="0" smtClean="0"/>
                  <a:t>For all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US" b="0" dirty="0" smtClean="0"/>
                  <a:t>: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+0=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 exists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b="1" dirty="0" smtClean="0">
                    <a:solidFill>
                      <a:srgbClr val="C00000"/>
                    </a:solidFill>
                  </a:rPr>
                  <a:t>(F*,</a:t>
                </a:r>
                <a:r>
                  <a:rPr lang="en-US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</a:rPr>
                  <a:t>) </a:t>
                </a:r>
                <a:r>
                  <a:rPr lang="en-US" dirty="0"/>
                  <a:t>is a group with identity 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1 </a:t>
                </a:r>
                <a:r>
                  <a:rPr lang="en-US" dirty="0" smtClean="0"/>
                  <a:t>where </a:t>
                </a:r>
                <a:r>
                  <a:rPr lang="en-US" b="1" dirty="0">
                    <a:solidFill>
                      <a:srgbClr val="C00000"/>
                    </a:solidFill>
                  </a:rPr>
                  <a:t>F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* = F/{0}</a:t>
                </a:r>
                <a:r>
                  <a:rPr lang="en-US" dirty="0" smtClean="0"/>
                  <a:t>.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 </a:t>
                </a:r>
              </a:p>
              <a:p>
                <a:pPr lvl="1"/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</m:oMath>
                </a14:m>
                <a:r>
                  <a:rPr lang="en-US" b="1" dirty="0" smtClean="0"/>
                  <a:t>F*</a:t>
                </a:r>
                <a:r>
                  <a:rPr lang="en-US" dirty="0" smtClean="0"/>
                  <a:t>: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</m:oMath>
                </a14:m>
                <a:r>
                  <a:rPr lang="en-US" b="1" dirty="0"/>
                  <a:t>F</a:t>
                </a:r>
                <a:r>
                  <a:rPr lang="en-US" b="1" dirty="0" smtClean="0"/>
                  <a:t>* </a:t>
                </a:r>
                <a:r>
                  <a:rPr lang="en-US" dirty="0" smtClean="0"/>
                  <a:t>exists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71600"/>
                <a:ext cx="8839200" cy="5105400"/>
              </a:xfrm>
              <a:blipFill rotWithShape="1">
                <a:blip r:embed="rId2"/>
                <a:stretch>
                  <a:fillRect l="-1586" t="-1432" b="-2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913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Tool: Fields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371600"/>
                <a:ext cx="8839200" cy="5105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Examples of infinite fields:</a:t>
                </a:r>
              </a:p>
              <a:p>
                <a:pPr lvl="1"/>
                <a:r>
                  <a:rPr lang="en-US" dirty="0" smtClean="0"/>
                  <a:t>rational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ℚ</m:t>
                    </m:r>
                  </m:oMath>
                </a14:m>
                <a:r>
                  <a:rPr lang="en-US" dirty="0" smtClean="0"/>
                  <a:t>,     reals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dirty="0" smtClean="0"/>
                  <a:t>,    complex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ℂ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Not the integers! 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There are finite fields. 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is a prime number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 is a finite field. </a:t>
                </a:r>
              </a:p>
              <a:p>
                <a:pPr lvl="1"/>
                <a:r>
                  <a:rPr lang="en-US" dirty="0" smtClean="0"/>
                  <a:t>Not true 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smtClean="0"/>
                  <a:t>not a prime.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71600"/>
                <a:ext cx="8839200" cy="5105400"/>
              </a:xfrm>
              <a:blipFill rotWithShape="1">
                <a:blip r:embed="rId2"/>
                <a:stretch>
                  <a:fillRect l="-1724" t="-1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056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MAC Construction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295400"/>
                <a:ext cx="9067800" cy="5562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be a prime number.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Message/Tag </a:t>
                </a:r>
                <a:r>
                  <a:rPr lang="en-US" dirty="0"/>
                  <a:t>space: </a:t>
                </a:r>
                <a:r>
                  <a:rPr lang="it-IT" b="1" dirty="0" smtClean="0">
                    <a:solidFill>
                      <a:srgbClr val="C00000"/>
                    </a:solidFill>
                    <a:latin typeface="Lucida Calligraphy"/>
                  </a:rPr>
                  <a:t>M= T=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K</a:t>
                </a:r>
                <a:r>
                  <a:rPr lang="en-US" dirty="0" smtClean="0"/>
                  <a:t>ey  </a:t>
                </a:r>
                <a:r>
                  <a:rPr lang="en-US" dirty="0"/>
                  <a:t>space: </a:t>
                </a:r>
                <a:r>
                  <a:rPr lang="it-IT" b="1" dirty="0" smtClean="0">
                    <a:solidFill>
                      <a:srgbClr val="C00000"/>
                    </a:solidFill>
                    <a:latin typeface="Lucida Calligraphy"/>
                  </a:rPr>
                  <a:t>K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. 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u="sng" dirty="0" smtClean="0"/>
                  <a:t>Define: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C00000"/>
                    </a:solidFill>
                  </a:rPr>
                  <a:t>MAC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) 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𝑚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  </a:t>
                </a:r>
                <a:r>
                  <a:rPr lang="en-US" dirty="0" smtClean="0"/>
                  <a:t>where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𝑦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295400"/>
                <a:ext cx="9067800" cy="5562600"/>
              </a:xfrm>
              <a:blipFill rotWithShape="1">
                <a:blip r:embed="rId2"/>
                <a:stretch>
                  <a:fillRect l="-1748" t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947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Proof of MAC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066800"/>
                <a:ext cx="9144000" cy="579120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C00000"/>
                    </a:solidFill>
                  </a:rPr>
                  <a:t>MAC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) 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𝑚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  </a:t>
                </a:r>
                <a:r>
                  <a:rPr lang="en-US" dirty="0" smtClean="0"/>
                  <a:t>where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,  field=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sz="2400" dirty="0" smtClean="0">
                  <a:solidFill>
                    <a:srgbClr val="C00000"/>
                  </a:solidFill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b="1" u="sng" dirty="0" smtClean="0"/>
                  <a:t>Theorem: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Above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MAC has 1-time security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𝜀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 smtClean="0"/>
                  <a:t>.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b="1" u="sng" dirty="0" smtClean="0"/>
                  <a:t>Proof:</a:t>
                </a:r>
                <a:r>
                  <a:rPr lang="en-US" b="1" dirty="0" smtClean="0"/>
                  <a:t> </a:t>
                </a:r>
                <a:r>
                  <a:rPr lang="en-US" dirty="0"/>
                  <a:t>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𝐾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 = 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𝑋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𝑌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be uniformly random.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For any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any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: </a:t>
                </a:r>
              </a:p>
              <a:p>
                <a:pPr marL="400050" lvl="1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b="1">
                                <a:latin typeface="Cambria Math"/>
                              </a:rPr>
                              <m:t>M</m:t>
                            </m:r>
                            <m:r>
                              <m:rPr>
                                <m:nor/>
                              </m:rPr>
                              <a:rPr lang="en-US" b="1" i="0" smtClean="0">
                                <a:latin typeface="Cambria Math"/>
                              </a:rPr>
                              <m:t>AC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𝐾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𝑚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Pr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]</m:t>
                            </m:r>
                          </m:e>
                        </m:func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 smtClean="0"/>
                  <a:t>For any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𝑚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𝑚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any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𝑡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:</a:t>
                </a:r>
              </a:p>
              <a:p>
                <a:pPr marL="400050" lvl="1" indent="0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MAC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𝐾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′, </m:t>
                              </m:r>
                              <m:r>
                                <m:rPr>
                                  <m:nor/>
                                </m:rP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MAC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𝐾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 smtClean="0">
                  <a:solidFill>
                    <a:srgbClr val="00B0F0"/>
                  </a:solidFill>
                </a:endParaRPr>
              </a:p>
              <a:p>
                <a:pPr marL="400050" lvl="1" indent="0">
                  <a:lnSpc>
                    <a:spcPct val="160000"/>
                  </a:lnSpc>
                  <a:buNone/>
                </a:pPr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/>
                              </a:rPr>
                              <m:t>𝑋</m:t>
                            </m:r>
                            <m:r>
                              <a:rPr lang="en-US" i="1" smtClean="0">
                                <a:latin typeface="Cambria Math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</a:rPr>
                              <m:t>𝑌</m:t>
                            </m:r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, 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b="0" dirty="0" smtClean="0"/>
              </a:p>
              <a:p>
                <a:pPr marL="400050" lvl="1" indent="0">
                  <a:buNone/>
                </a:pPr>
                <a:r>
                  <a:rPr lang="en-US" dirty="0"/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  </m:t>
                            </m:r>
                            <m:r>
                              <a:rPr lang="en-US" i="1">
                                <a:latin typeface="Cambria Math"/>
                              </a:rPr>
                              <m:t>𝑌</m:t>
                            </m:r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dirty="0"/>
                          <m:t>=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n-US" dirty="0" smtClean="0"/>
                  <a:t> 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Therefore: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b="1">
                                <a:latin typeface="Cambria Math"/>
                              </a:rPr>
                              <m:t>M</m:t>
                            </m:r>
                            <m:r>
                              <m:rPr>
                                <m:nor/>
                              </m:rPr>
                              <a:rPr lang="en-US" b="1" i="0" smtClean="0">
                                <a:latin typeface="Cambria Math"/>
                              </a:rPr>
                              <m:t>AC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𝐾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′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′ | </m:t>
                            </m:r>
                            <m:r>
                              <m:rPr>
                                <m:nor/>
                              </m:rPr>
                              <a:rPr lang="en-US" b="1">
                                <a:latin typeface="Cambria Math"/>
                              </a:rPr>
                              <m:t>M</m:t>
                            </m:r>
                            <m:r>
                              <a:rPr lang="en-US" b="1" i="0" smtClean="0">
                                <a:latin typeface="Cambria Math"/>
                              </a:rPr>
                              <m:t>𝐀𝐂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𝐾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𝑚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 smtClean="0"/>
                  <a:t> .</a:t>
                </a:r>
              </a:p>
              <a:p>
                <a:pPr marL="400050" lvl="1" indent="0">
                  <a:buNone/>
                </a:pPr>
                <a:endParaRPr lang="en-US" dirty="0"/>
              </a:p>
              <a:p>
                <a:pPr marL="400050" lvl="1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66800"/>
                <a:ext cx="9144000" cy="5791200"/>
              </a:xfrm>
              <a:blipFill rotWithShape="1">
                <a:blip r:embed="rId3"/>
                <a:stretch>
                  <a:fillRect l="-1200" t="-1895" b="-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806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Practicality?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295400"/>
                <a:ext cx="8839200" cy="1524000"/>
              </a:xfr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400" dirty="0" smtClean="0"/>
                  <a:t> be a prime number. 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Message/Tag </a:t>
                </a:r>
                <a:r>
                  <a:rPr lang="en-US" sz="2400" dirty="0"/>
                  <a:t>space: </a:t>
                </a:r>
                <a:r>
                  <a:rPr lang="it-IT" sz="2400" b="1" dirty="0" smtClean="0">
                    <a:solidFill>
                      <a:srgbClr val="C00000"/>
                    </a:solidFill>
                    <a:latin typeface="Lucida Calligraphy"/>
                  </a:rPr>
                  <a:t>M= T=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 smtClean="0"/>
                  <a:t>     Key  </a:t>
                </a:r>
                <a:r>
                  <a:rPr lang="en-US" sz="2400" dirty="0"/>
                  <a:t>space: </a:t>
                </a:r>
                <a:r>
                  <a:rPr lang="it-IT" sz="2400" b="1" dirty="0" smtClean="0">
                    <a:solidFill>
                      <a:srgbClr val="C00000"/>
                    </a:solidFill>
                    <a:latin typeface="Lucida Calligraphy"/>
                  </a:rPr>
                  <a:t>K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 smtClean="0"/>
                  <a:t>. </a:t>
                </a:r>
                <a:endParaRPr lang="en-US" u="sng" dirty="0" smtClean="0"/>
              </a:p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rgbClr val="C00000"/>
                    </a:solidFill>
                  </a:rPr>
                  <a:t>MAC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)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   </a:t>
                </a:r>
                <a:r>
                  <a:rPr lang="en-US" sz="2400" dirty="0" smtClean="0"/>
                  <a:t>where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=(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295400"/>
                <a:ext cx="8839200" cy="1524000"/>
              </a:xfrm>
              <a:blipFill rotWithShape="1">
                <a:blip r:embed="rId2"/>
                <a:stretch>
                  <a:fillRect l="-1033" t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/>
          <p:cNvSpPr txBox="1">
            <a:spLocks/>
          </p:cNvSpPr>
          <p:nvPr/>
        </p:nvSpPr>
        <p:spPr>
          <a:xfrm>
            <a:off x="76200" y="4038600"/>
            <a:ext cx="88392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Construction is not very practical:</a:t>
            </a:r>
          </a:p>
          <a:p>
            <a:pPr lvl="1"/>
            <a:r>
              <a:rPr lang="en-US" dirty="0" smtClean="0"/>
              <a:t>Key is </a:t>
            </a:r>
            <a:r>
              <a:rPr lang="en-US" dirty="0" smtClean="0">
                <a:solidFill>
                  <a:srgbClr val="FF0000"/>
                </a:solidFill>
              </a:rPr>
              <a:t>twice</a:t>
            </a:r>
            <a:r>
              <a:rPr lang="en-US" dirty="0" smtClean="0"/>
              <a:t> as big as the message.</a:t>
            </a:r>
          </a:p>
          <a:p>
            <a:pPr lvl="1"/>
            <a:r>
              <a:rPr lang="en-US" dirty="0" smtClean="0"/>
              <a:t>Can only use key </a:t>
            </a:r>
            <a:r>
              <a:rPr lang="en-US" dirty="0" smtClean="0">
                <a:solidFill>
                  <a:srgbClr val="FF0000"/>
                </a:solidFill>
              </a:rPr>
              <a:t>once </a:t>
            </a:r>
            <a:r>
              <a:rPr lang="en-US" dirty="0" smtClean="0"/>
              <a:t>to authenticate </a:t>
            </a:r>
            <a:r>
              <a:rPr lang="en-US" dirty="0" smtClean="0">
                <a:solidFill>
                  <a:srgbClr val="C00000"/>
                </a:solidFill>
              </a:rPr>
              <a:t>single</a:t>
            </a:r>
            <a:r>
              <a:rPr lang="en-US" dirty="0" smtClean="0"/>
              <a:t> message.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019800" y="3048000"/>
            <a:ext cx="2895600" cy="1371600"/>
          </a:xfrm>
          <a:prstGeom prst="wedgeEllipseCallout">
            <a:avLst>
              <a:gd name="adj1" fmla="val -47877"/>
              <a:gd name="adj2" fmla="val 681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Can do MUCH better!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587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MAC Construction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Key  </a:t>
                </a:r>
                <a:r>
                  <a:rPr lang="en-US" dirty="0"/>
                  <a:t>space: </a:t>
                </a:r>
                <a:r>
                  <a:rPr lang="it-IT" b="1" dirty="0">
                    <a:solidFill>
                      <a:srgbClr val="C00000"/>
                    </a:solidFill>
                    <a:latin typeface="Lucida Calligraphy"/>
                  </a:rPr>
                  <a:t>K =</a:t>
                </a:r>
                <a:r>
                  <a:rPr lang="it-IT" b="1" dirty="0" smtClean="0">
                    <a:solidFill>
                      <a:srgbClr val="C00000"/>
                    </a:solidFill>
                    <a:latin typeface="Lucida Calligraphy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  <m:r>
                      <a:rPr lang="en-US" b="1" i="1">
                        <a:solidFill>
                          <a:srgbClr val="C00000"/>
                        </a:solidFill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  <a:endParaRPr lang="en-US" dirty="0" smtClean="0"/>
              </a:p>
              <a:p>
                <a:r>
                  <a:rPr lang="en-US" dirty="0" smtClean="0"/>
                  <a:t>Message    </a:t>
                </a:r>
                <a:r>
                  <a:rPr lang="it-IT" b="1" dirty="0">
                    <a:solidFill>
                      <a:srgbClr val="C00000"/>
                    </a:solidFill>
                    <a:latin typeface="Lucida Calligraphy"/>
                  </a:rPr>
                  <a:t>M=</a:t>
                </a:r>
                <a:r>
                  <a:rPr lang="it-IT" b="1" dirty="0" smtClean="0">
                    <a:solidFill>
                      <a:srgbClr val="C00000"/>
                    </a:solidFill>
                    <a:latin typeface="Lucida Calligraphy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bSup>
                  </m:oMath>
                </a14:m>
                <a:r>
                  <a:rPr lang="en-US" dirty="0" smtClean="0"/>
                  <a:t>  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Tag </a:t>
                </a:r>
                <a:r>
                  <a:rPr lang="en-US" dirty="0"/>
                  <a:t>space: </a:t>
                </a:r>
                <a:r>
                  <a:rPr lang="it-IT" b="1" dirty="0" smtClean="0">
                    <a:solidFill>
                      <a:srgbClr val="C00000"/>
                    </a:solidFill>
                    <a:latin typeface="Lucida Calligraphy"/>
                  </a:rPr>
                  <a:t>T=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en-US" u="sng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For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=(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𝑦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 </a:t>
                </a:r>
                <a:r>
                  <a:rPr lang="en-US" dirty="0" smtClean="0"/>
                  <a:t>and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𝑚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define  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MAC</a:t>
                </a:r>
                <a:r>
                  <a:rPr lang="en-US" dirty="0">
                    <a:solidFill>
                      <a:srgbClr val="C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)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𝑑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> 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127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Proof of MAC Security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066800"/>
                <a:ext cx="9144000" cy="5791200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C00000"/>
                    </a:solidFill>
                  </a:rPr>
                  <a:t>MAC</a:t>
                </a:r>
                <a:r>
                  <a:rPr lang="en-US" dirty="0">
                    <a:solidFill>
                      <a:srgbClr val="C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) 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𝑑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  </a:t>
                </a:r>
                <a:r>
                  <a:rPr lang="en-US" dirty="0" smtClean="0"/>
                  <a:t>where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,  field=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>
                  <a:solidFill>
                    <a:srgbClr val="C00000"/>
                  </a:solidFill>
                  <a:ea typeface="Cambria Math"/>
                </a:endParaRPr>
              </a:p>
              <a:p>
                <a:pPr marL="0" indent="0">
                  <a:buNone/>
                </a:pPr>
                <a:endParaRPr lang="en-US" sz="2400" dirty="0" smtClean="0">
                  <a:solidFill>
                    <a:srgbClr val="C00000"/>
                  </a:solidFill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b="1" u="sng" dirty="0" smtClean="0"/>
                  <a:t>Theorem: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Above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MAC has 1-time security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𝜀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 smtClean="0"/>
                  <a:t>.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b="1" u="sng" dirty="0" smtClean="0"/>
                  <a:t>Proof:</a:t>
                </a:r>
                <a:r>
                  <a:rPr lang="en-US" b="1" dirty="0" smtClean="0"/>
                  <a:t> </a:t>
                </a:r>
                <a:r>
                  <a:rPr lang="en-US" dirty="0"/>
                  <a:t>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𝐾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 = 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𝑋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𝑌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be uniformly random.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For any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any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: </a:t>
                </a:r>
              </a:p>
              <a:p>
                <a:pPr marL="400050" lvl="1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b="1">
                                <a:latin typeface="Cambria Math"/>
                              </a:rPr>
                              <m:t>M</m:t>
                            </m:r>
                            <m:r>
                              <m:rPr>
                                <m:nor/>
                              </m:rPr>
                              <a:rPr lang="en-US" b="1" i="0" smtClean="0">
                                <a:latin typeface="Cambria Math"/>
                              </a:rPr>
                              <m:t>AC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𝐾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𝑚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Pr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[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p>
                            </m:sSup>
                          </m:e>
                        </m:nary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𝑌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]</m:t>
                        </m:r>
                      </m:e>
                    </m:fun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 smtClean="0"/>
                  <a:t>For any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𝑚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𝑚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any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𝑡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:</a:t>
                </a:r>
              </a:p>
              <a:p>
                <a:pPr marL="400050" lvl="1" indent="0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MAC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𝐾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′, </m:t>
                              </m:r>
                              <m:r>
                                <m:rPr>
                                  <m:nor/>
                                </m:rP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MAC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𝐾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Therefore: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b="1">
                                <a:latin typeface="Cambria Math"/>
                              </a:rPr>
                              <m:t>M</m:t>
                            </m:r>
                            <m:r>
                              <m:rPr>
                                <m:nor/>
                              </m:rPr>
                              <a:rPr lang="en-US" b="1" i="0" smtClean="0">
                                <a:latin typeface="Cambria Math"/>
                              </a:rPr>
                              <m:t>AC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𝐾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′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′ | </m:t>
                            </m:r>
                            <m:r>
                              <m:rPr>
                                <m:nor/>
                              </m:rPr>
                              <a:rPr lang="en-US" b="1">
                                <a:latin typeface="Cambria Math"/>
                              </a:rPr>
                              <m:t>M</m:t>
                            </m:r>
                            <m:r>
                              <a:rPr lang="en-US" b="1" i="0" smtClean="0">
                                <a:latin typeface="Cambria Math"/>
                              </a:rPr>
                              <m:t>𝐀𝐂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𝐾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𝑚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 smtClean="0"/>
                  <a:t> .</a:t>
                </a:r>
              </a:p>
              <a:p>
                <a:pPr marL="400050" lvl="1" indent="0">
                  <a:buNone/>
                </a:pPr>
                <a:endParaRPr lang="en-US" dirty="0"/>
              </a:p>
              <a:p>
                <a:pPr marL="400050" lvl="1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66800"/>
                <a:ext cx="9144000" cy="5791200"/>
              </a:xfrm>
              <a:blipFill rotWithShape="0">
                <a:blip r:embed="rId3"/>
                <a:stretch>
                  <a:fillRect l="-1267" t="-1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195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Proof of MAC Security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066800"/>
                <a:ext cx="9144000" cy="57912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C00000"/>
                    </a:solidFill>
                  </a:rPr>
                  <a:t>MAC</a:t>
                </a:r>
                <a:r>
                  <a:rPr lang="en-US" dirty="0">
                    <a:solidFill>
                      <a:srgbClr val="C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) 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𝑑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  </a:t>
                </a:r>
                <a:r>
                  <a:rPr lang="en-US" dirty="0" smtClean="0"/>
                  <a:t>where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,  field=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sz="2400" dirty="0" smtClean="0">
                  <a:solidFill>
                    <a:srgbClr val="C00000"/>
                  </a:solidFill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b="1" u="sng" dirty="0" smtClean="0"/>
                  <a:t>Theorem: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Above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MAC has 1-time security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𝜀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 smtClean="0"/>
                  <a:t>.     </a:t>
                </a:r>
              </a:p>
              <a:p>
                <a:pPr marL="400050" lvl="1" indent="0">
                  <a:buNone/>
                </a:pPr>
                <a:endParaRPr lang="en-US" dirty="0" smtClean="0"/>
              </a:p>
              <a:p>
                <a:pPr marL="400050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Example: </a:t>
                </a:r>
              </a:p>
              <a:p>
                <a:r>
                  <a:rPr lang="en-US" dirty="0" smtClean="0"/>
                  <a:t>Message size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33</m:t>
                        </m:r>
                      </m:sup>
                    </m:sSup>
                  </m:oMath>
                </a14:m>
                <a:r>
                  <a:rPr lang="en-US" dirty="0" smtClean="0"/>
                  <a:t> bits (4 GB).</a:t>
                </a:r>
              </a:p>
              <a:p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[2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128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129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 just 129 bit description! </a:t>
                </a:r>
              </a:p>
              <a:p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26</m:t>
                        </m:r>
                      </m:sup>
                    </m:sSup>
                  </m:oMath>
                </a14:m>
                <a:r>
                  <a:rPr lang="en-US" dirty="0" smtClean="0"/>
                  <a:t>.  Think of message as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d</a:t>
                </a:r>
                <a:r>
                  <a:rPr lang="en-US" dirty="0" smtClean="0"/>
                  <a:t> values in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.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26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128=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33</m:t>
                        </m:r>
                      </m:sup>
                    </m:sSup>
                  </m:oMath>
                </a14:m>
                <a:r>
                  <a:rPr lang="en-US" dirty="0" smtClean="0"/>
                  <a:t>. </a:t>
                </a:r>
              </a:p>
              <a:p>
                <a:r>
                  <a:rPr lang="en-US" dirty="0" smtClean="0"/>
                  <a:t>Get security: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𝜀</m:t>
                    </m:r>
                    <m:r>
                      <a:rPr lang="en-US" b="0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−102</m:t>
                        </m:r>
                      </m:sup>
                    </m:sSup>
                  </m:oMath>
                </a14:m>
                <a:r>
                  <a:rPr lang="en-US" dirty="0" smtClean="0"/>
                  <a:t>  and key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258 </m:t>
                    </m:r>
                  </m:oMath>
                </a14:m>
                <a:r>
                  <a:rPr lang="en-US" dirty="0" smtClean="0"/>
                  <a:t>bits! </a:t>
                </a:r>
                <a:endParaRPr lang="en-US" dirty="0"/>
              </a:p>
              <a:p>
                <a:pPr marL="400050" lvl="1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66800"/>
                <a:ext cx="9144000" cy="5791200"/>
              </a:xfrm>
              <a:blipFill rotWithShape="0">
                <a:blip r:embed="rId3"/>
                <a:stretch>
                  <a:fillRect l="-1533" t="-1684" b="-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043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1219200"/>
            <a:ext cx="9144000" cy="1352544"/>
          </a:xfrm>
          <a:prstGeom prst="rect">
            <a:avLst/>
          </a:prstGeom>
          <a:solidFill>
            <a:srgbClr val="FFEEE7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2400" dirty="0" smtClean="0"/>
              <a:t>In many areas of computer science formal proofs are </a:t>
            </a:r>
            <a:r>
              <a:rPr lang="en-US" sz="2400" b="1" dirty="0" smtClean="0"/>
              <a:t>not essential</a:t>
            </a:r>
            <a:r>
              <a:rPr lang="en-US" sz="2400" dirty="0" smtClean="0"/>
              <a:t>.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dirty="0" smtClean="0"/>
              <a:t>For example, instead of proving that an algorithm is efficient, </a:t>
            </a:r>
            <a:br>
              <a:rPr lang="en-US" sz="2400" dirty="0" smtClean="0"/>
            </a:br>
            <a:r>
              <a:rPr lang="en-US" sz="2400" dirty="0" smtClean="0"/>
              <a:t>we can just simulate it on a  </a:t>
            </a:r>
            <a:r>
              <a:rPr lang="en-US" sz="2400" i="1" dirty="0" smtClean="0"/>
              <a:t>“</a:t>
            </a:r>
            <a:r>
              <a:rPr lang="en-US" sz="2400" b="1" i="1" dirty="0" smtClean="0">
                <a:solidFill>
                  <a:srgbClr val="993300"/>
                </a:solidFill>
              </a:rPr>
              <a:t>typical</a:t>
            </a:r>
            <a:r>
              <a:rPr lang="en-US" sz="2400" i="1" dirty="0" smtClean="0"/>
              <a:t> </a:t>
            </a:r>
            <a:r>
              <a:rPr lang="en-US" sz="2400" dirty="0" smtClean="0"/>
              <a:t>input”.</a:t>
            </a:r>
            <a:endParaRPr lang="en-US" sz="2400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/>
              <a:t>Provable security – the motivation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7317" y="3124200"/>
            <a:ext cx="81572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In </a:t>
            </a:r>
            <a:r>
              <a:rPr lang="en-US" sz="2400" b="1" dirty="0" smtClean="0"/>
              <a:t>cryptography</a:t>
            </a:r>
            <a:r>
              <a:rPr lang="en-US" sz="2400" dirty="0" smtClean="0"/>
              <a:t>  we can’t experimentally demonstrate security. </a:t>
            </a:r>
          </a:p>
          <a:p>
            <a:r>
              <a:rPr lang="en-US" sz="2400" dirty="0" smtClean="0"/>
              <a:t>A notion of a “</a:t>
            </a:r>
            <a:r>
              <a:rPr lang="en-US" sz="2400" b="1" i="1" dirty="0" smtClean="0">
                <a:solidFill>
                  <a:srgbClr val="993300"/>
                </a:solidFill>
              </a:rPr>
              <a:t>typical</a:t>
            </a:r>
            <a:r>
              <a:rPr lang="en-US" sz="2400" i="1" dirty="0" smtClean="0"/>
              <a:t> </a:t>
            </a:r>
            <a:r>
              <a:rPr lang="en-US" sz="2400" dirty="0" smtClean="0"/>
              <a:t>attacker</a:t>
            </a:r>
            <a:r>
              <a:rPr lang="en-US" sz="2400" i="1" dirty="0" smtClean="0"/>
              <a:t>”</a:t>
            </a:r>
            <a:r>
              <a:rPr lang="en-US" sz="2400" dirty="0" smtClean="0"/>
              <a:t> does not make sense.</a:t>
            </a:r>
          </a:p>
          <a:p>
            <a:r>
              <a:rPr lang="en-US" sz="2400" dirty="0" smtClean="0"/>
              <a:t>Can’t run a test to check non-existence of an attack.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600200" y="5417403"/>
            <a:ext cx="51054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0">
            <a:spAutoFit/>
          </a:bodyPr>
          <a:lstStyle/>
          <a:p>
            <a:pPr marL="514350" indent="-514350" algn="ctr">
              <a:buNone/>
            </a:pPr>
            <a:r>
              <a:rPr lang="en-US" sz="3600" b="1" dirty="0" smtClean="0"/>
              <a:t>Need proofs! </a:t>
            </a:r>
          </a:p>
        </p:txBody>
      </p:sp>
    </p:spTree>
    <p:extLst>
      <p:ext uri="{BB962C8B-B14F-4D97-AF65-F5344CB8AC3E}">
        <p14:creationId xmlns:p14="http://schemas.microsoft.com/office/powerpoint/2010/main" val="27405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Practicality?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0" y="1752600"/>
                <a:ext cx="8915400" cy="4572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Construction is </a:t>
                </a:r>
                <a:r>
                  <a:rPr lang="en-US" i="1" dirty="0" smtClean="0"/>
                  <a:t>still</a:t>
                </a:r>
                <a:r>
                  <a:rPr lang="en-US" dirty="0" smtClean="0"/>
                  <a:t> not very practical: can only use key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once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to authenticate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single </a:t>
                </a:r>
                <a:r>
                  <a:rPr lang="en-US" dirty="0" smtClean="0"/>
                  <a:t>message.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n-US" dirty="0" smtClean="0"/>
                  <a:t>Unfortunately, cannot do much better if we want statistical security. </a:t>
                </a:r>
              </a:p>
              <a:p>
                <a:endParaRPr lang="en-US" dirty="0" smtClean="0"/>
              </a:p>
              <a:p>
                <a:r>
                  <a:rPr lang="en-US" b="1" u="sng" dirty="0" smtClean="0"/>
                  <a:t>Theorem:</a:t>
                </a:r>
                <a:r>
                  <a:rPr lang="en-US" dirty="0" smtClean="0"/>
                  <a:t> To authenticate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 messages with security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𝜀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 smtClean="0"/>
                  <a:t> need key of size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+1)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Proof omitted.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52600"/>
                <a:ext cx="8915400" cy="4572000"/>
              </a:xfrm>
              <a:prstGeom prst="rect">
                <a:avLst/>
              </a:prstGeom>
              <a:blipFill rotWithShape="0">
                <a:blip r:embed="rId2"/>
                <a:stretch>
                  <a:fillRect l="-1367" t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172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Combining Encryption &amp; Authentication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524000"/>
                <a:ext cx="9144000" cy="5334000"/>
              </a:xfrm>
            </p:spPr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Can Encrypt then Authenticate </a:t>
                </a:r>
                <a:r>
                  <a:rPr lang="en-US" dirty="0" err="1" smtClean="0"/>
                  <a:t>ciphertext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Send: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,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𝐌𝐀𝐂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24000"/>
                <a:ext cx="9144000" cy="5334000"/>
              </a:xfrm>
              <a:blipFill rotWithShape="0">
                <a:blip r:embed="rId2"/>
                <a:stretch>
                  <a:fillRect l="-1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121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Secret Sharing</a:t>
            </a:r>
          </a:p>
        </p:txBody>
      </p:sp>
    </p:spTree>
    <p:extLst>
      <p:ext uri="{BB962C8B-B14F-4D97-AF65-F5344CB8AC3E}">
        <p14:creationId xmlns:p14="http://schemas.microsoft.com/office/powerpoint/2010/main" val="225272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Secret Sharing</a:t>
            </a:r>
            <a:endParaRPr lang="en-US" dirty="0"/>
          </a:p>
        </p:txBody>
      </p:sp>
      <p:pic>
        <p:nvPicPr>
          <p:cNvPr id="25" name="Picture 3" descr="MCj04244800000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2314574"/>
            <a:ext cx="838199" cy="884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Picture 4" descr="MCj042449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02350" y="2314575"/>
            <a:ext cx="831850" cy="876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" name="Picture 5" descr="MCj0424464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4295775"/>
            <a:ext cx="863600" cy="917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" name="Picture 7" descr="MCj0424470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4448175"/>
            <a:ext cx="914400" cy="8556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8" descr="MCj0424476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76375"/>
            <a:ext cx="830263" cy="8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9" descr="MCj0424452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3" y="5402263"/>
            <a:ext cx="11779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4724400" y="1325563"/>
            <a:ext cx="5293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 smtClean="0">
                <a:latin typeface="cmmib10" pitchFamily="34" charset="0"/>
              </a:rPr>
              <a:t>s</a:t>
            </a:r>
            <a:r>
              <a:rPr lang="en-US" altLang="en-US" sz="3200" baseline="-25000" dirty="0" smtClean="0"/>
              <a:t>1</a:t>
            </a:r>
            <a:endParaRPr lang="en-US" altLang="en-US" sz="3200" baseline="-25000" dirty="0"/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7007225" y="2087563"/>
            <a:ext cx="5293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 smtClean="0">
                <a:latin typeface="cmmib10" pitchFamily="34" charset="0"/>
              </a:rPr>
              <a:t>s</a:t>
            </a:r>
            <a:r>
              <a:rPr lang="en-US" altLang="en-US" sz="3200" baseline="-25000" dirty="0" smtClean="0"/>
              <a:t>2</a:t>
            </a:r>
            <a:endParaRPr lang="en-US" altLang="en-US" sz="3200" baseline="-25000" dirty="0"/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6931025" y="4114800"/>
            <a:ext cx="5293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 smtClean="0">
                <a:latin typeface="cmmib10" pitchFamily="34" charset="0"/>
              </a:rPr>
              <a:t>s</a:t>
            </a:r>
            <a:r>
              <a:rPr lang="en-US" altLang="en-US" sz="3200" baseline="-25000" dirty="0" smtClean="0"/>
              <a:t>3</a:t>
            </a:r>
            <a:endParaRPr lang="en-US" altLang="en-US" sz="3200" baseline="-25000" dirty="0"/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5026025" y="5211763"/>
            <a:ext cx="5293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 smtClean="0">
                <a:latin typeface="cmmib10" pitchFamily="34" charset="0"/>
              </a:rPr>
              <a:t>s</a:t>
            </a:r>
            <a:r>
              <a:rPr lang="en-US" altLang="en-US" sz="3200" baseline="-25000" dirty="0" smtClean="0"/>
              <a:t>4</a:t>
            </a:r>
            <a:endParaRPr lang="en-US" altLang="en-US" sz="3200" baseline="-25000" dirty="0"/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2438400" y="3763963"/>
            <a:ext cx="5293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 smtClean="0">
                <a:latin typeface="cmmib10" pitchFamily="34" charset="0"/>
              </a:rPr>
              <a:t>s</a:t>
            </a:r>
            <a:r>
              <a:rPr lang="en-US" altLang="en-US" sz="3200" baseline="-25000" dirty="0" smtClean="0"/>
              <a:t>5</a:t>
            </a:r>
            <a:endParaRPr lang="en-US" altLang="en-US" sz="3200" baseline="-25000" dirty="0"/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2435225" y="1905000"/>
            <a:ext cx="5293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 smtClean="0">
                <a:latin typeface="cmmib10" pitchFamily="34" charset="0"/>
              </a:rPr>
              <a:t>s</a:t>
            </a:r>
            <a:r>
              <a:rPr lang="en-US" altLang="en-US" sz="3200" baseline="-25000" dirty="0" smtClean="0"/>
              <a:t>6</a:t>
            </a:r>
            <a:endParaRPr lang="en-US" altLang="en-US" sz="3200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3581400"/>
            <a:ext cx="22057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Secret </a:t>
            </a:r>
            <a:r>
              <a:rPr lang="en-US" sz="2400" dirty="0"/>
              <a:t>M</a:t>
            </a:r>
            <a:r>
              <a:rPr lang="en-US" sz="2400" dirty="0" smtClean="0"/>
              <a:t>essage </a:t>
            </a:r>
          </a:p>
          <a:p>
            <a:pPr algn="ctr"/>
            <a:r>
              <a:rPr lang="en-US" sz="2400" dirty="0" smtClean="0"/>
              <a:t>m</a:t>
            </a:r>
            <a:endParaRPr lang="en-US" sz="2400" dirty="0"/>
          </a:p>
        </p:txBody>
      </p:sp>
      <p:sp>
        <p:nvSpPr>
          <p:cNvPr id="39" name="Line 11"/>
          <p:cNvSpPr>
            <a:spLocks noChangeShapeType="1"/>
          </p:cNvSpPr>
          <p:nvPr/>
        </p:nvSpPr>
        <p:spPr bwMode="auto">
          <a:xfrm flipH="1" flipV="1">
            <a:off x="3048000" y="3124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 flipV="1">
            <a:off x="4419600" y="2590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 rot="16200000" flipH="1" flipV="1">
            <a:off x="3200400" y="39624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14"/>
          <p:cNvSpPr>
            <a:spLocks noChangeShapeType="1"/>
          </p:cNvSpPr>
          <p:nvPr/>
        </p:nvSpPr>
        <p:spPr bwMode="auto">
          <a:xfrm rot="10800000" flipH="1" flipV="1">
            <a:off x="5257800" y="41148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15"/>
          <p:cNvSpPr>
            <a:spLocks noChangeShapeType="1"/>
          </p:cNvSpPr>
          <p:nvPr/>
        </p:nvSpPr>
        <p:spPr bwMode="auto">
          <a:xfrm>
            <a:off x="4495800" y="4648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 flipV="1">
            <a:off x="5213350" y="3200400"/>
            <a:ext cx="73025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86400" y="6182380"/>
                <a:ext cx="35299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800" b="1" i="0" dirty="0" smtClean="0">
                    <a:solidFill>
                      <a:srgbClr val="0070C0"/>
                    </a:solidFill>
                    <a:latin typeface="+mj-lt"/>
                  </a:rPr>
                  <a:t>Share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6182380"/>
                <a:ext cx="3529941" cy="523220"/>
              </a:xfrm>
              <a:prstGeom prst="rect">
                <a:avLst/>
              </a:prstGeom>
              <a:blipFill rotWithShape="1">
                <a:blip r:embed="rId9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411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4" grpId="0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Secret Sharing</a:t>
            </a:r>
            <a:endParaRPr lang="en-US" dirty="0"/>
          </a:p>
        </p:txBody>
      </p:sp>
      <p:pic>
        <p:nvPicPr>
          <p:cNvPr id="25" name="Picture 3" descr="MCj04244800000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2314575"/>
            <a:ext cx="838200" cy="884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Picture 4" descr="MCj042449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02350" y="2314575"/>
            <a:ext cx="831850" cy="876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" name="Picture 5" descr="MCj0424464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4295775"/>
            <a:ext cx="863600" cy="917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" name="Picture 7" descr="MCj0424470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4448175"/>
            <a:ext cx="914400" cy="8556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8" descr="MCj0424476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76375"/>
            <a:ext cx="830263" cy="8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9" descr="MCj0424452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3" y="5402263"/>
            <a:ext cx="11779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4724400" y="1325563"/>
            <a:ext cx="5293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 smtClean="0">
                <a:latin typeface="cmmib10" pitchFamily="34" charset="0"/>
              </a:rPr>
              <a:t>s</a:t>
            </a:r>
            <a:r>
              <a:rPr lang="en-US" altLang="en-US" sz="3200" baseline="-25000" dirty="0" smtClean="0"/>
              <a:t>1</a:t>
            </a:r>
            <a:endParaRPr lang="en-US" altLang="en-US" sz="3200" baseline="-25000" dirty="0"/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7007225" y="2087563"/>
            <a:ext cx="5293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 smtClean="0">
                <a:latin typeface="cmmib10" pitchFamily="34" charset="0"/>
              </a:rPr>
              <a:t>s</a:t>
            </a:r>
            <a:r>
              <a:rPr lang="en-US" altLang="en-US" sz="3200" baseline="-25000" dirty="0" smtClean="0"/>
              <a:t>2</a:t>
            </a:r>
            <a:endParaRPr lang="en-US" altLang="en-US" sz="3200" baseline="-25000" dirty="0"/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6931025" y="4114800"/>
            <a:ext cx="5293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 smtClean="0">
                <a:latin typeface="cmmib10" pitchFamily="34" charset="0"/>
              </a:rPr>
              <a:t>s</a:t>
            </a:r>
            <a:r>
              <a:rPr lang="en-US" altLang="en-US" sz="3200" baseline="-25000" dirty="0" smtClean="0"/>
              <a:t>3</a:t>
            </a:r>
            <a:endParaRPr lang="en-US" altLang="en-US" sz="3200" baseline="-25000" dirty="0"/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5026025" y="5211763"/>
            <a:ext cx="5293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 smtClean="0">
                <a:latin typeface="cmmib10" pitchFamily="34" charset="0"/>
              </a:rPr>
              <a:t>s</a:t>
            </a:r>
            <a:r>
              <a:rPr lang="en-US" altLang="en-US" sz="3200" baseline="-25000" dirty="0" smtClean="0"/>
              <a:t>4</a:t>
            </a:r>
            <a:endParaRPr lang="en-US" altLang="en-US" sz="3200" baseline="-25000" dirty="0"/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2438400" y="3763963"/>
            <a:ext cx="5293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 smtClean="0">
                <a:latin typeface="cmmib10" pitchFamily="34" charset="0"/>
              </a:rPr>
              <a:t>s</a:t>
            </a:r>
            <a:r>
              <a:rPr lang="en-US" altLang="en-US" sz="3200" baseline="-25000" dirty="0" smtClean="0"/>
              <a:t>5</a:t>
            </a:r>
            <a:endParaRPr lang="en-US" altLang="en-US" sz="3200" baseline="-25000" dirty="0"/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2435225" y="1905000"/>
            <a:ext cx="5293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 smtClean="0">
                <a:latin typeface="cmmib10" pitchFamily="34" charset="0"/>
              </a:rPr>
              <a:t>s</a:t>
            </a:r>
            <a:r>
              <a:rPr lang="en-US" altLang="en-US" sz="3200" baseline="-25000" dirty="0" smtClean="0"/>
              <a:t>6</a:t>
            </a:r>
            <a:endParaRPr lang="en-US" altLang="en-US" sz="3200" baseline="-25000" dirty="0"/>
          </a:p>
        </p:txBody>
      </p:sp>
      <p:sp>
        <p:nvSpPr>
          <p:cNvPr id="3" name="Freeform 2"/>
          <p:cNvSpPr/>
          <p:nvPr/>
        </p:nvSpPr>
        <p:spPr>
          <a:xfrm>
            <a:off x="1600200" y="1285336"/>
            <a:ext cx="6150634" cy="5115464"/>
          </a:xfrm>
          <a:custGeom>
            <a:avLst/>
            <a:gdLst>
              <a:gd name="connsiteX0" fmla="*/ 1466490 w 6150634"/>
              <a:gd name="connsiteY0" fmla="*/ 34506 h 5115464"/>
              <a:gd name="connsiteX1" fmla="*/ 3881886 w 6150634"/>
              <a:gd name="connsiteY1" fmla="*/ 0 h 5115464"/>
              <a:gd name="connsiteX2" fmla="*/ 4960188 w 6150634"/>
              <a:gd name="connsiteY2" fmla="*/ 2820838 h 5115464"/>
              <a:gd name="connsiteX3" fmla="*/ 6150634 w 6150634"/>
              <a:gd name="connsiteY3" fmla="*/ 3140015 h 5115464"/>
              <a:gd name="connsiteX4" fmla="*/ 4459856 w 6150634"/>
              <a:gd name="connsiteY4" fmla="*/ 5115464 h 5115464"/>
              <a:gd name="connsiteX5" fmla="*/ 8626 w 6150634"/>
              <a:gd name="connsiteY5" fmla="*/ 4977442 h 5115464"/>
              <a:gd name="connsiteX6" fmla="*/ 0 w 6150634"/>
              <a:gd name="connsiteY6" fmla="*/ 1043796 h 5115464"/>
              <a:gd name="connsiteX7" fmla="*/ 1466490 w 6150634"/>
              <a:gd name="connsiteY7" fmla="*/ 34506 h 5115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50634" h="5115464">
                <a:moveTo>
                  <a:pt x="1466490" y="34506"/>
                </a:moveTo>
                <a:lnTo>
                  <a:pt x="3881886" y="0"/>
                </a:lnTo>
                <a:lnTo>
                  <a:pt x="4960188" y="2820838"/>
                </a:lnTo>
                <a:lnTo>
                  <a:pt x="6150634" y="3140015"/>
                </a:lnTo>
                <a:lnTo>
                  <a:pt x="4459856" y="5115464"/>
                </a:lnTo>
                <a:lnTo>
                  <a:pt x="8626" y="4977442"/>
                </a:lnTo>
                <a:cubicBezTo>
                  <a:pt x="5751" y="3666227"/>
                  <a:pt x="2875" y="2355011"/>
                  <a:pt x="0" y="1043796"/>
                </a:cubicBezTo>
                <a:lnTo>
                  <a:pt x="1466490" y="3450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31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3363853"/>
            <a:ext cx="3207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 information about m</a:t>
            </a:r>
            <a:endParaRPr lang="en-US" sz="2400" dirty="0"/>
          </a:p>
        </p:txBody>
      </p:sp>
      <p:pic>
        <p:nvPicPr>
          <p:cNvPr id="17" name="Picture 5" descr="MCj0435941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7063" y="4278522"/>
            <a:ext cx="1285884" cy="8890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17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Secret Sharing</a:t>
            </a:r>
            <a:endParaRPr lang="en-US" dirty="0"/>
          </a:p>
        </p:txBody>
      </p:sp>
      <p:pic>
        <p:nvPicPr>
          <p:cNvPr id="25" name="Picture 3" descr="MCj04244800000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2314575"/>
            <a:ext cx="838200" cy="884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Picture 4" descr="MCj042449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02350" y="2314575"/>
            <a:ext cx="831850" cy="876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" name="Picture 5" descr="MCj0424464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4295775"/>
            <a:ext cx="863600" cy="917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" name="Picture 7" descr="MCj0424470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4448175"/>
            <a:ext cx="914400" cy="8556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8" descr="MCj0424476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76375"/>
            <a:ext cx="830263" cy="8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9" descr="MCj0424452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3" y="5402263"/>
            <a:ext cx="11779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4724400" y="1325563"/>
            <a:ext cx="5293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 smtClean="0">
                <a:latin typeface="cmmib10" pitchFamily="34" charset="0"/>
              </a:rPr>
              <a:t>s</a:t>
            </a:r>
            <a:r>
              <a:rPr lang="en-US" altLang="en-US" sz="3200" baseline="-25000" dirty="0" smtClean="0"/>
              <a:t>1</a:t>
            </a:r>
            <a:endParaRPr lang="en-US" altLang="en-US" sz="3200" baseline="-25000" dirty="0"/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7007225" y="2087563"/>
            <a:ext cx="5293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 smtClean="0">
                <a:latin typeface="cmmib10" pitchFamily="34" charset="0"/>
              </a:rPr>
              <a:t>s</a:t>
            </a:r>
            <a:r>
              <a:rPr lang="en-US" altLang="en-US" sz="3200" baseline="-25000" dirty="0" smtClean="0"/>
              <a:t>2</a:t>
            </a:r>
            <a:endParaRPr lang="en-US" altLang="en-US" sz="3200" baseline="-25000" dirty="0"/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6931025" y="4114800"/>
            <a:ext cx="5293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 smtClean="0">
                <a:latin typeface="cmmib10" pitchFamily="34" charset="0"/>
              </a:rPr>
              <a:t>s</a:t>
            </a:r>
            <a:r>
              <a:rPr lang="en-US" altLang="en-US" sz="3200" baseline="-25000" dirty="0" smtClean="0"/>
              <a:t>3</a:t>
            </a:r>
            <a:endParaRPr lang="en-US" altLang="en-US" sz="3200" baseline="-25000" dirty="0"/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5026025" y="5211763"/>
            <a:ext cx="5293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 smtClean="0">
                <a:latin typeface="cmmib10" pitchFamily="34" charset="0"/>
              </a:rPr>
              <a:t>s</a:t>
            </a:r>
            <a:r>
              <a:rPr lang="en-US" altLang="en-US" sz="3200" baseline="-25000" dirty="0" smtClean="0"/>
              <a:t>4</a:t>
            </a:r>
            <a:endParaRPr lang="en-US" altLang="en-US" sz="3200" baseline="-25000" dirty="0"/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2438400" y="3763963"/>
            <a:ext cx="5293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 smtClean="0">
                <a:latin typeface="cmmib10" pitchFamily="34" charset="0"/>
              </a:rPr>
              <a:t>s</a:t>
            </a:r>
            <a:r>
              <a:rPr lang="en-US" altLang="en-US" sz="3200" baseline="-25000" dirty="0" smtClean="0"/>
              <a:t>5</a:t>
            </a:r>
            <a:endParaRPr lang="en-US" altLang="en-US" sz="3200" baseline="-25000" dirty="0"/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2435225" y="1905000"/>
            <a:ext cx="5293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 smtClean="0">
                <a:latin typeface="cmmib10" pitchFamily="34" charset="0"/>
              </a:rPr>
              <a:t>s</a:t>
            </a:r>
            <a:r>
              <a:rPr lang="en-US" altLang="en-US" sz="3200" baseline="-25000" dirty="0" smtClean="0"/>
              <a:t>6</a:t>
            </a:r>
            <a:endParaRPr lang="en-US" altLang="en-US" sz="3200" baseline="-25000" dirty="0"/>
          </a:p>
        </p:txBody>
      </p:sp>
      <p:sp>
        <p:nvSpPr>
          <p:cNvPr id="46" name="Line 11"/>
          <p:cNvSpPr>
            <a:spLocks noChangeShapeType="1"/>
          </p:cNvSpPr>
          <p:nvPr/>
        </p:nvSpPr>
        <p:spPr bwMode="auto">
          <a:xfrm flipH="1" flipV="1">
            <a:off x="3048000" y="3124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2"/>
          <p:cNvSpPr>
            <a:spLocks noChangeShapeType="1"/>
          </p:cNvSpPr>
          <p:nvPr/>
        </p:nvSpPr>
        <p:spPr bwMode="auto">
          <a:xfrm flipV="1">
            <a:off x="4419600" y="2590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13"/>
          <p:cNvSpPr>
            <a:spLocks noChangeShapeType="1"/>
          </p:cNvSpPr>
          <p:nvPr/>
        </p:nvSpPr>
        <p:spPr bwMode="auto">
          <a:xfrm rot="16200000" flipH="1" flipV="1">
            <a:off x="3200400" y="39624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4"/>
          <p:cNvSpPr>
            <a:spLocks noChangeShapeType="1"/>
          </p:cNvSpPr>
          <p:nvPr/>
        </p:nvSpPr>
        <p:spPr bwMode="auto">
          <a:xfrm rot="10800000" flipH="1" flipV="1">
            <a:off x="5257800" y="41148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15"/>
          <p:cNvSpPr>
            <a:spLocks noChangeShapeType="1"/>
          </p:cNvSpPr>
          <p:nvPr/>
        </p:nvSpPr>
        <p:spPr bwMode="auto">
          <a:xfrm>
            <a:off x="4495800" y="4648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6"/>
          <p:cNvSpPr>
            <a:spLocks noChangeShapeType="1"/>
          </p:cNvSpPr>
          <p:nvPr/>
        </p:nvSpPr>
        <p:spPr bwMode="auto">
          <a:xfrm flipV="1">
            <a:off x="5213350" y="3200400"/>
            <a:ext cx="73025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939173" y="3581400"/>
            <a:ext cx="11854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Recover</a:t>
            </a:r>
          </a:p>
          <a:p>
            <a:pPr algn="ctr"/>
            <a:r>
              <a:rPr lang="en-US" sz="2400" dirty="0" smtClean="0"/>
              <a:t>m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486400" y="6182380"/>
                <a:ext cx="30603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800" b="0" i="0" dirty="0" smtClean="0">
                    <a:solidFill>
                      <a:srgbClr val="0070C0"/>
                    </a:solidFill>
                    <a:latin typeface="+mj-lt"/>
                  </a:rPr>
                  <a:t> </a:t>
                </a:r>
                <a:r>
                  <a:rPr lang="en-US" sz="2800" b="1" i="0" dirty="0" smtClean="0">
                    <a:solidFill>
                      <a:srgbClr val="0070C0"/>
                    </a:solidFill>
                    <a:latin typeface="+mj-lt"/>
                  </a:rPr>
                  <a:t>R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70C0"/>
                        </a:solidFill>
                        <a:latin typeface="Cambria Math"/>
                      </a:rPr>
                      <m:t>𝐞𝐜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6182380"/>
                <a:ext cx="3060325" cy="523220"/>
              </a:xfrm>
              <a:prstGeom prst="rect">
                <a:avLst/>
              </a:prstGeom>
              <a:blipFill rotWithShape="1">
                <a:blip r:embed="rId8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926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189" y="1447800"/>
                <a:ext cx="9144000" cy="502920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Message space </a:t>
                </a:r>
                <a:r>
                  <a:rPr lang="it-IT" b="1" dirty="0" smtClean="0">
                    <a:solidFill>
                      <a:srgbClr val="C00000"/>
                    </a:solidFill>
                    <a:latin typeface="Lucida Calligraphy"/>
                  </a:rPr>
                  <a:t>M</a:t>
                </a:r>
                <a:r>
                  <a:rPr lang="en-US" dirty="0" smtClean="0"/>
                  <a:t> ,   Share </a:t>
                </a:r>
                <a:r>
                  <a:rPr lang="en-US" dirty="0"/>
                  <a:t>space </a:t>
                </a:r>
                <a:r>
                  <a:rPr lang="it-IT" b="1" dirty="0" smtClean="0">
                    <a:solidFill>
                      <a:srgbClr val="C00000"/>
                    </a:solidFill>
                    <a:latin typeface="Lucida Calligraphy"/>
                  </a:rPr>
                  <a:t>S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Number of parties: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57150" indent="0">
                  <a:buNone/>
                </a:pPr>
                <a:r>
                  <a:rPr lang="en-US" b="1" dirty="0" smtClean="0">
                    <a:solidFill>
                      <a:srgbClr val="0070C0"/>
                    </a:solidFill>
                  </a:rPr>
                  <a:t>Share  : </a:t>
                </a:r>
                <a:r>
                  <a:rPr lang="it-IT" b="1" dirty="0" smtClean="0">
                    <a:solidFill>
                      <a:srgbClr val="0070C0"/>
                    </a:solidFill>
                    <a:latin typeface="Lucida Calligraphy"/>
                  </a:rPr>
                  <a:t>M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 </a:t>
                </a:r>
                <a:r>
                  <a:rPr lang="it-IT" b="1" dirty="0" smtClean="0">
                    <a:solidFill>
                      <a:srgbClr val="0070C0"/>
                    </a:solidFill>
                    <a:latin typeface="Lucida Calligraphy"/>
                  </a:rPr>
                  <a:t>S</a:t>
                </a:r>
                <a14:m>
                  <m:oMath xmlns:m="http://schemas.openxmlformats.org/officeDocument/2006/math">
                    <m:r>
                      <a:rPr lang="en-US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baseline="30000" dirty="0" smtClean="0">
                    <a:solidFill>
                      <a:srgbClr val="0070C0"/>
                    </a:solidFill>
                  </a:rPr>
                  <a:t>        </a:t>
                </a:r>
                <a:r>
                  <a:rPr lang="en-US" dirty="0" smtClean="0"/>
                  <a:t>randomized algorithm</a:t>
                </a:r>
                <a:endParaRPr lang="en-US" dirty="0"/>
              </a:p>
              <a:p>
                <a:pPr marL="57150" indent="0">
                  <a:buNone/>
                </a:pPr>
                <a:r>
                  <a:rPr lang="en-US" b="1" dirty="0" smtClean="0">
                    <a:solidFill>
                      <a:srgbClr val="0070C0"/>
                    </a:solidFill>
                  </a:rPr>
                  <a:t>Rec : </a:t>
                </a:r>
                <a:r>
                  <a:rPr lang="it-IT" b="1" dirty="0">
                    <a:solidFill>
                      <a:srgbClr val="0070C0"/>
                    </a:solidFill>
                    <a:latin typeface="Lucida Calligraphy"/>
                  </a:rPr>
                  <a:t>S</a:t>
                </a:r>
                <a14:m>
                  <m:oMath xmlns:m="http://schemas.openxmlformats.org/officeDocument/2006/math">
                    <m:r>
                      <a:rPr lang="en-US" i="1" baseline="30000" dirty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it-IT" b="1" dirty="0">
                    <a:solidFill>
                      <a:srgbClr val="0070C0"/>
                    </a:solidFill>
                    <a:latin typeface="Lucida Calligraphy"/>
                  </a:rPr>
                  <a:t>M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r>
                  <a:rPr lang="en-US" b="1" dirty="0" smtClean="0"/>
                  <a:t>Correctness</a:t>
                </a:r>
                <a:r>
                  <a:rPr lang="en-US" dirty="0" smtClean="0"/>
                  <a:t>:    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Pr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[ 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Rec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( 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Share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) ) =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] =1</a:t>
                </a:r>
              </a:p>
              <a:p>
                <a:r>
                  <a:rPr lang="en-US" b="1" dirty="0" smtClean="0"/>
                  <a:t>Perfect Security: </a:t>
                </a:r>
                <a:r>
                  <a:rPr lang="en-US" dirty="0" smtClean="0"/>
                  <a:t>for all message </a:t>
                </a:r>
                <a:r>
                  <a:rPr lang="en-US" dirty="0"/>
                  <a:t>distributions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all sets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⊆{1,…,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of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)=</m:t>
                    </m:r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</a:rPr>
                  <a:t> Share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)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≔{ 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1" i="1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: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𝑖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∈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𝐴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Then the distributions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are independent.</a:t>
                </a:r>
              </a:p>
              <a:p>
                <a:pPr lvl="1"/>
                <a:endParaRPr lang="en-US" dirty="0" smtClean="0"/>
              </a:p>
              <a:p>
                <a:pPr marL="457200" lvl="1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89" y="1447800"/>
                <a:ext cx="9144000" cy="5029200"/>
              </a:xfrm>
              <a:blipFill rotWithShape="0">
                <a:blip r:embed="rId2"/>
                <a:stretch>
                  <a:fillRect l="-1533" t="-3152" r="-1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Secret Sharing : Definition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27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371600"/>
                <a:ext cx="9144000" cy="548640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Message space </a:t>
                </a:r>
                <a:r>
                  <a:rPr lang="it-IT" b="1" dirty="0" smtClean="0">
                    <a:solidFill>
                      <a:srgbClr val="C00000"/>
                    </a:solidFill>
                    <a:latin typeface="Lucida Calligraphy"/>
                  </a:rPr>
                  <a:t>M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 smtClean="0"/>
                  <a:t>,   Share </a:t>
                </a:r>
                <a:r>
                  <a:rPr lang="en-US" dirty="0"/>
                  <a:t>space </a:t>
                </a:r>
                <a:r>
                  <a:rPr lang="it-IT" b="1" dirty="0" smtClean="0">
                    <a:solidFill>
                      <a:srgbClr val="C00000"/>
                    </a:solidFill>
                    <a:latin typeface="Lucida Calligraphy"/>
                  </a:rPr>
                  <a:t>S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Number of parties: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57150" indent="0">
                  <a:buNone/>
                </a:pPr>
                <a:r>
                  <a:rPr lang="en-US" b="1" dirty="0" smtClean="0">
                    <a:solidFill>
                      <a:srgbClr val="0070C0"/>
                    </a:solidFill>
                  </a:rPr>
                  <a:t>Share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:</a:t>
                </a:r>
              </a:p>
              <a:p>
                <a:pPr marL="914400" lvl="1" indent="-457200"/>
                <a:r>
                  <a:rPr lang="en-US" dirty="0" smtClean="0"/>
                  <a:t>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 smtClean="0"/>
                  <a:t>  uniformly at random</a:t>
                </a:r>
              </a:p>
              <a:p>
                <a:pPr marL="914400" lvl="1" indent="-457200"/>
                <a:r>
                  <a:rPr lang="en-US" dirty="0" smtClean="0"/>
                  <a:t>Set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≔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 − 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pPr marL="57150" indent="0">
                  <a:buNone/>
                </a:pPr>
                <a:r>
                  <a:rPr lang="en-US" b="1" dirty="0" smtClean="0">
                    <a:solidFill>
                      <a:srgbClr val="0070C0"/>
                    </a:solidFill>
                  </a:rPr>
                  <a:t>Rec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,…,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b="0" dirty="0" smtClean="0">
                  <a:solidFill>
                    <a:srgbClr val="0070C0"/>
                  </a:solidFill>
                </a:endParaRPr>
              </a:p>
              <a:p>
                <a:pPr marL="57150" indent="0">
                  <a:buNone/>
                </a:pPr>
                <a:endParaRPr lang="en-US" dirty="0" smtClean="0"/>
              </a:p>
              <a:p>
                <a:pPr marL="57150" indent="0">
                  <a:buNone/>
                </a:pPr>
                <a:r>
                  <a:rPr lang="en-US" b="1" dirty="0" smtClean="0"/>
                  <a:t>Theorem: </a:t>
                </a:r>
                <a:r>
                  <a:rPr lang="en-US" dirty="0" smtClean="0"/>
                  <a:t>Above scheme has perfect secrecy</a:t>
                </a:r>
              </a:p>
              <a:p>
                <a:pPr marL="5715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For any dist.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/>
                  <a:t>, any set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𝐴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1,…,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n</m:t>
                        </m:r>
                      </m:e>
                    </m:d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/>
                      </a:rPr>
                      <m:t>/{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/>
                      </a:rPr>
                      <m:t>i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and any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>,</a:t>
                </a:r>
                <a:r>
                  <a:rPr lang="en-US" dirty="0" smtClean="0"/>
                  <a:t>  we have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Pr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[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]=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*</a:t>
                </a:r>
                <a:r>
                  <a:rPr lang="en-US" dirty="0" smtClean="0"/>
                  <a:t>  Probability is same 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 means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are independent.</a:t>
                </a:r>
              </a:p>
              <a:p>
                <a:pPr marL="57150" indent="0">
                  <a:buNone/>
                </a:pPr>
                <a:endParaRPr lang="en-US" dirty="0"/>
              </a:p>
              <a:p>
                <a:pPr marL="5715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* </a:t>
                </a:r>
                <a:r>
                  <a:rPr lang="en-US" dirty="0" smtClean="0"/>
                  <a:t>For a fixed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, each choice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corresponds to unique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marL="57150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71600"/>
                <a:ext cx="9144000" cy="5486400"/>
              </a:xfrm>
              <a:blipFill rotWithShape="0">
                <a:blip r:embed="rId2"/>
                <a:stretch>
                  <a:fillRect l="-1067" t="-1889" r="-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Secret Sharing : Construction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705600" y="1828800"/>
            <a:ext cx="2286000" cy="914400"/>
            <a:chOff x="6629400" y="2667000"/>
            <a:chExt cx="2286000" cy="1219200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7391400" y="2667000"/>
              <a:ext cx="304800" cy="1066800"/>
            </a:xfrm>
            <a:prstGeom prst="wedgeRoundRectCallout">
              <a:avLst>
                <a:gd name="adj1" fmla="val -683098"/>
                <a:gd name="adj2" fmla="val -51516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Callout 8"/>
            <p:cNvSpPr/>
            <p:nvPr/>
          </p:nvSpPr>
          <p:spPr>
            <a:xfrm>
              <a:off x="6629400" y="2667000"/>
              <a:ext cx="2286000" cy="1219200"/>
            </a:xfrm>
            <a:prstGeom prst="wedgeEllipseCallout">
              <a:avLst>
                <a:gd name="adj1" fmla="val -218169"/>
                <a:gd name="adj2" fmla="val -5174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Any finite group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9854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447800"/>
                <a:ext cx="8610600" cy="5257800"/>
              </a:xfrm>
            </p:spPr>
            <p:txBody>
              <a:bodyPr/>
              <a:lstStyle/>
              <a:p>
                <a:r>
                  <a:rPr lang="en-US" dirty="0" smtClean="0"/>
                  <a:t>Still have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parties with one share per party, but now also threshold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b="1" dirty="0"/>
                  <a:t>C</a:t>
                </a:r>
                <a:r>
                  <a:rPr lang="en-US" b="1" dirty="0" smtClean="0"/>
                  <a:t>orrectness</a:t>
                </a:r>
                <a:r>
                  <a:rPr lang="en-US" dirty="0" smtClean="0"/>
                  <a:t>: Any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+1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can recover the message.</a:t>
                </a:r>
              </a:p>
              <a:p>
                <a:pPr lvl="1"/>
                <a:r>
                  <a:rPr lang="en-US" b="1" dirty="0" smtClean="0"/>
                  <a:t>Security</a:t>
                </a:r>
                <a:r>
                  <a:rPr lang="en-US" dirty="0" smtClean="0"/>
                  <a:t>:  Any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 don’t learn anything message.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Previous case corresponds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 smtClean="0"/>
                  <a:t>. Can we generalize to any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447800"/>
                <a:ext cx="8610600" cy="5257800"/>
              </a:xfrm>
              <a:blipFill rotWithShape="0">
                <a:blip r:embed="rId2"/>
                <a:stretch>
                  <a:fillRect l="-1629" t="-1392" r="-1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Threshold Secret Sharing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9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219200"/>
                <a:ext cx="9067800" cy="556260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Construction (Shamir Secret Sharing)</a:t>
                </a:r>
              </a:p>
              <a:p>
                <a:r>
                  <a:rPr lang="en-US" dirty="0"/>
                  <a:t>Number of parties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, Threshold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Message </a:t>
                </a:r>
                <a:r>
                  <a:rPr lang="it-IT" b="1" dirty="0">
                    <a:solidFill>
                      <a:srgbClr val="C00000"/>
                    </a:solidFill>
                    <a:latin typeface="Lucida Calligraphy"/>
                  </a:rPr>
                  <a:t>M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,   </a:t>
                </a:r>
                <a:r>
                  <a:rPr lang="en-US" dirty="0" smtClean="0"/>
                  <a:t>Shares </a:t>
                </a:r>
                <a:r>
                  <a:rPr lang="it-IT" b="1" dirty="0">
                    <a:solidFill>
                      <a:srgbClr val="C00000"/>
                    </a:solidFill>
                    <a:latin typeface="Lucida Calligraphy"/>
                  </a:rPr>
                  <a:t>S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 smtClean="0"/>
                  <a:t>: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𝑞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&gt;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 </a:t>
                </a:r>
                <a:r>
                  <a:rPr lang="en-US" u="sng" dirty="0" smtClean="0"/>
                  <a:t>prime</a:t>
                </a:r>
                <a:r>
                  <a:rPr lang="en-US" dirty="0" smtClean="0"/>
                  <a:t>. 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Share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: </a:t>
                </a:r>
              </a:p>
              <a:p>
                <a:pPr lvl="1"/>
                <a:r>
                  <a:rPr lang="en-US" dirty="0" smtClean="0"/>
                  <a:t>Choose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random “coefficients”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 and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≔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Define polynomial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dirty="0" smtClean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endParaRPr lang="en-US" dirty="0" smtClean="0"/>
              </a:p>
              <a:p>
                <a:r>
                  <a:rPr lang="en-US" b="1" dirty="0" smtClean="0">
                    <a:solidFill>
                      <a:srgbClr val="0070C0"/>
                    </a:solidFill>
                  </a:rPr>
                  <a:t>Recover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(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{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 }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 ) </a:t>
                </a:r>
                <a:r>
                  <a:rPr lang="en-US" dirty="0" smtClean="0"/>
                  <a:t>: Lagrange Interpolation.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219200"/>
                <a:ext cx="9067800" cy="5562600"/>
              </a:xfrm>
              <a:blipFill rotWithShape="0">
                <a:blip r:embed="rId2"/>
                <a:stretch>
                  <a:fillRect l="-1614" t="-1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Threshold Secret Sharing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863751" y="2895600"/>
            <a:ext cx="2286000" cy="914400"/>
            <a:chOff x="6629400" y="2667000"/>
            <a:chExt cx="2286000" cy="1219200"/>
          </a:xfrm>
        </p:grpSpPr>
        <p:sp>
          <p:nvSpPr>
            <p:cNvPr id="6" name="Rounded Rectangular Callout 5"/>
            <p:cNvSpPr/>
            <p:nvPr/>
          </p:nvSpPr>
          <p:spPr>
            <a:xfrm>
              <a:off x="7391400" y="2667000"/>
              <a:ext cx="304800" cy="1066800"/>
            </a:xfrm>
            <a:prstGeom prst="wedgeRoundRectCallout">
              <a:avLst>
                <a:gd name="adj1" fmla="val -683098"/>
                <a:gd name="adj2" fmla="val -51516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Callout 6"/>
            <p:cNvSpPr/>
            <p:nvPr/>
          </p:nvSpPr>
          <p:spPr>
            <a:xfrm>
              <a:off x="6629400" y="2667000"/>
              <a:ext cx="2286000" cy="1219200"/>
            </a:xfrm>
            <a:prstGeom prst="wedgeEllipseCallout">
              <a:avLst>
                <a:gd name="adj1" fmla="val -218169"/>
                <a:gd name="adj2" fmla="val -5174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Any finite field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8916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US" dirty="0" smtClean="0"/>
              <a:t>This course is about...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036496" cy="5088058"/>
          </a:xfrm>
        </p:spPr>
        <p:txBody>
          <a:bodyPr>
            <a:normAutofit/>
          </a:bodyPr>
          <a:lstStyle/>
          <a:p>
            <a:r>
              <a:rPr lang="it-IT" u="sng" dirty="0"/>
              <a:t>Main focus:</a:t>
            </a:r>
            <a:r>
              <a:rPr lang="it-IT" dirty="0"/>
              <a:t> how can we rigorously define security requirements, reason about them, use math to achieve them</a:t>
            </a:r>
            <a:r>
              <a:rPr lang="it-IT" dirty="0" smtClean="0"/>
              <a:t>?</a:t>
            </a:r>
          </a:p>
          <a:p>
            <a:endParaRPr lang="it-IT" dirty="0"/>
          </a:p>
          <a:p>
            <a:r>
              <a:rPr lang="it-IT" u="sng" dirty="0" smtClean="0"/>
              <a:t>Cover</a:t>
            </a:r>
            <a:r>
              <a:rPr lang="it-IT" dirty="0" smtClean="0"/>
              <a:t>: basic </a:t>
            </a:r>
            <a:r>
              <a:rPr lang="it-IT" dirty="0" smtClean="0">
                <a:solidFill>
                  <a:srgbClr val="0070C0"/>
                </a:solidFill>
              </a:rPr>
              <a:t>cryptographic primitives</a:t>
            </a:r>
            <a:r>
              <a:rPr lang="it-IT" dirty="0" smtClean="0"/>
              <a:t>: encryption, authentication, hash functions, signatures...</a:t>
            </a:r>
          </a:p>
          <a:p>
            <a:pPr lvl="1"/>
            <a:r>
              <a:rPr lang="it-IT" dirty="0" smtClean="0"/>
              <a:t>Some advanced topics, mostly towards the end.</a:t>
            </a:r>
          </a:p>
          <a:p>
            <a:pPr lvl="1"/>
            <a:r>
              <a:rPr lang="it-IT" dirty="0" smtClean="0"/>
              <a:t>Emphesize elegant ideas and constructions                 over ad-hoc methods and schemes used in practice. </a:t>
            </a:r>
          </a:p>
        </p:txBody>
      </p:sp>
    </p:spTree>
    <p:extLst>
      <p:ext uri="{BB962C8B-B14F-4D97-AF65-F5344CB8AC3E}">
        <p14:creationId xmlns:p14="http://schemas.microsoft.com/office/powerpoint/2010/main" val="44217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Lagrange Interpolation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371600"/>
                <a:ext cx="9144000" cy="541020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be any distinct field elements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 smtClean="0"/>
                  <a:t>.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u="sng" dirty="0" smtClean="0">
                    <a:solidFill>
                      <a:srgbClr val="0070C0"/>
                    </a:solidFill>
                  </a:rPr>
                  <a:t>Theorem: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 </a:t>
                </a:r>
                <a:r>
                  <a:rPr lang="en-US" dirty="0" smtClean="0"/>
                  <a:t>There is an (efficiently computable) </a:t>
                </a:r>
                <a:r>
                  <a:rPr lang="en-US" dirty="0" err="1" smtClean="0"/>
                  <a:t>bijection</a:t>
                </a:r>
                <a:r>
                  <a:rPr lang="en-US" dirty="0" smtClean="0"/>
                  <a:t> between  </a:t>
                </a:r>
              </a:p>
              <a:p>
                <a:pPr lvl="1"/>
                <a:r>
                  <a:rPr lang="en-US" dirty="0" smtClean="0"/>
                  <a:t>Coefficients: 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)  </a:t>
                </a:r>
                <a:r>
                  <a:rPr lang="en-US" dirty="0" smtClean="0"/>
                  <a:t>giving poly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Evaluations: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)</a:t>
                </a:r>
                <a:r>
                  <a:rPr lang="en-US" dirty="0" smtClean="0"/>
                  <a:t>.</a:t>
                </a:r>
              </a:p>
              <a:p>
                <a:pPr lvl="1"/>
                <a:endParaRPr lang="en-US" dirty="0" smtClean="0"/>
              </a:p>
              <a:p>
                <a:pPr marL="0" indent="0">
                  <a:buNone/>
                </a:pPr>
                <a:r>
                  <a:rPr lang="en-US" b="1" u="sng" dirty="0" smtClean="0">
                    <a:solidFill>
                      <a:srgbClr val="0070C0"/>
                    </a:solidFill>
                  </a:rPr>
                  <a:t>Proof:</a:t>
                </a:r>
              </a:p>
              <a:p>
                <a:r>
                  <a:rPr lang="en-US" dirty="0" smtClean="0"/>
                  <a:t>Coefficients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 smtClean="0"/>
                  <a:t> evaluations: easy – evaluate!</a:t>
                </a:r>
              </a:p>
              <a:p>
                <a:r>
                  <a:rPr lang="en-US" dirty="0" smtClean="0"/>
                  <a:t>Evaluations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→ </m:t>
                    </m:r>
                  </m:oMath>
                </a14:m>
                <a:r>
                  <a:rPr lang="en-US" dirty="0" smtClean="0"/>
                  <a:t>coefficients: </a:t>
                </a:r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 ≔ 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≠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. Then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≔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.  </a:t>
                </a:r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71600"/>
                <a:ext cx="9144000" cy="5410200"/>
              </a:xfrm>
              <a:blipFill rotWithShape="1">
                <a:blip r:embed="rId2"/>
                <a:stretch>
                  <a:fillRect l="-1200" t="-2027" b="-8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188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219200"/>
                <a:ext cx="8915400" cy="2133600"/>
              </a:xfrm>
              <a:solidFill>
                <a:schemeClr val="bg2">
                  <a:lumMod val="90000"/>
                </a:schemeClr>
              </a:solidFill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Construction (Shamir Secret Sharing)</a:t>
                </a:r>
                <a:endParaRPr lang="en-US" dirty="0"/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Share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: </a:t>
                </a:r>
              </a:p>
              <a:p>
                <a:pPr lvl="1"/>
                <a:r>
                  <a:rPr lang="en-US" dirty="0" smtClean="0"/>
                  <a:t>Choose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random “coefficients”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 and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≔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Define polynomial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dirty="0" smtClean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b="1" dirty="0" smtClean="0">
                    <a:solidFill>
                      <a:srgbClr val="0070C0"/>
                    </a:solidFill>
                  </a:rPr>
                  <a:t>Recover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(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{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 }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 ) </a:t>
                </a:r>
                <a:r>
                  <a:rPr lang="en-US" dirty="0" smtClean="0"/>
                  <a:t>: Lagrange Interpolation.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19200"/>
                <a:ext cx="8915400" cy="2133600"/>
              </a:xfrm>
              <a:blipFill rotWithShape="0">
                <a:blip r:embed="rId2"/>
                <a:stretch>
                  <a:fillRect l="-889" t="-4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Threshold Secret Sharing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152400" y="3657600"/>
                <a:ext cx="8991600" cy="3124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u="sng" dirty="0" smtClean="0"/>
                  <a:t>Theorem:</a:t>
                </a:r>
                <a:r>
                  <a:rPr lang="en-US" b="1" dirty="0" smtClean="0"/>
                  <a:t>  </a:t>
                </a:r>
                <a:r>
                  <a:rPr lang="en-US" dirty="0" smtClean="0"/>
                  <a:t>Shamir Secret Sharing has perfect secrecy.</a:t>
                </a:r>
              </a:p>
              <a:p>
                <a:pPr marL="0" indent="0">
                  <a:buNone/>
                </a:pPr>
                <a:r>
                  <a:rPr lang="en-US" b="1" u="sng" dirty="0" smtClean="0"/>
                  <a:t>Proof:</a:t>
                </a:r>
                <a:r>
                  <a:rPr lang="en-US" dirty="0" smtClean="0"/>
                  <a:t>  For any message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,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distinct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⊆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/{0}</m:t>
                    </m:r>
                  </m:oMath>
                </a14:m>
                <a:r>
                  <a:rPr lang="en-US" dirty="0" smtClean="0"/>
                  <a:t>  and values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we have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|"/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,…,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]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 smtClean="0"/>
                  <a:t>Since, once we fix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,  each choice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corresponds to unique choice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,….,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657600"/>
                <a:ext cx="8991600" cy="3124200"/>
              </a:xfrm>
              <a:prstGeom prst="rect">
                <a:avLst/>
              </a:prstGeom>
              <a:blipFill rotWithShape="0">
                <a:blip r:embed="rId3"/>
                <a:stretch>
                  <a:fillRect l="-1559" t="-5068" b="-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249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5410200"/>
          </a:xfrm>
        </p:spPr>
        <p:txBody>
          <a:bodyPr/>
          <a:lstStyle/>
          <a:p>
            <a:r>
              <a:rPr lang="en-US" dirty="0" smtClean="0"/>
              <a:t>Saw:</a:t>
            </a:r>
          </a:p>
          <a:p>
            <a:pPr lvl="1"/>
            <a:r>
              <a:rPr lang="en-US" dirty="0" smtClean="0"/>
              <a:t> “perfectly secure” encryption, secret sharing</a:t>
            </a:r>
          </a:p>
          <a:p>
            <a:pPr lvl="1"/>
            <a:r>
              <a:rPr lang="en-US" dirty="0" smtClean="0"/>
              <a:t>“statistically secure” message authentication </a:t>
            </a:r>
          </a:p>
          <a:p>
            <a:r>
              <a:rPr lang="en-US" dirty="0" smtClean="0"/>
              <a:t>No restrictions on attacker computational power</a:t>
            </a:r>
          </a:p>
          <a:p>
            <a:pPr lvl="1"/>
            <a:endParaRPr lang="en-US" dirty="0"/>
          </a:p>
          <a:p>
            <a:r>
              <a:rPr lang="en-US" dirty="0" smtClean="0"/>
              <a:t>Big limitations:</a:t>
            </a:r>
          </a:p>
          <a:p>
            <a:pPr lvl="1"/>
            <a:r>
              <a:rPr lang="en-US" dirty="0" smtClean="0"/>
              <a:t>One-time use per key. </a:t>
            </a:r>
          </a:p>
          <a:p>
            <a:pPr lvl="1"/>
            <a:r>
              <a:rPr lang="en-US" dirty="0" smtClean="0"/>
              <a:t>For encryption, | message | &lt;  | key |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310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4572000"/>
            <a:ext cx="8839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Some of the slides and slide contents are taken from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www.crypto.edu.pl/Dziembowski/teaching</a:t>
            </a: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and fall under the following: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©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2012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by Stefan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Dziembowski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. Permission to make digital or hard copies of part or all of this material is currently granted without fee </a:t>
            </a:r>
            <a:r>
              <a:rPr lang="en-US" i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provided that copies are made only for personal or classroom use, are not distributed for profit or commercial advantage, and that new copies bear this notice and the full citation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318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US" dirty="0" smtClean="0"/>
              <a:t>This course is </a:t>
            </a:r>
            <a:r>
              <a:rPr lang="en-US" b="1" dirty="0" smtClean="0">
                <a:solidFill>
                  <a:srgbClr val="C00000"/>
                </a:solidFill>
              </a:rPr>
              <a:t>not</a:t>
            </a:r>
            <a:r>
              <a:rPr lang="en-US" dirty="0" smtClean="0"/>
              <a:t> about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036496" cy="508805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practical data security </a:t>
            </a:r>
            <a:r>
              <a:rPr lang="en-US" dirty="0" smtClean="0"/>
              <a:t>(firewalls, intrusion-detection, VPNs, etc.),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Implementing cryptography</a:t>
            </a:r>
            <a:r>
              <a:rPr lang="en-US" dirty="0" smtClean="0"/>
              <a:t>: many pitfalls</a:t>
            </a:r>
            <a:endParaRPr lang="en-US" dirty="0"/>
          </a:p>
          <a:p>
            <a:endParaRPr lang="en-US" dirty="0"/>
          </a:p>
          <a:p>
            <a:r>
              <a:rPr lang="en-US" b="1" dirty="0" smtClean="0">
                <a:solidFill>
                  <a:srgbClr val="7030A0"/>
                </a:solidFill>
              </a:rPr>
              <a:t>history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smtClean="0"/>
              <a:t>of cryptography,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0070C0"/>
                </a:solidFill>
              </a:rPr>
              <a:t>number theory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0070C0"/>
                </a:solidFill>
              </a:rPr>
              <a:t>algebra 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dirty="0" smtClean="0"/>
              <a:t>(we will use them </a:t>
            </a:r>
            <a:r>
              <a:rPr lang="en-US" b="1" dirty="0" smtClean="0"/>
              <a:t>only as </a:t>
            </a:r>
            <a:r>
              <a:rPr lang="it-IT" b="1" dirty="0" smtClean="0"/>
              <a:t>tools</a:t>
            </a:r>
            <a:r>
              <a:rPr lang="it-IT" dirty="0" smtClean="0"/>
              <a:t>)</a:t>
            </a:r>
            <a:endParaRPr lang="en-US" b="1" dirty="0" smtClean="0">
              <a:solidFill>
                <a:srgbClr val="0070C0"/>
              </a:solidFill>
            </a:endParaRPr>
          </a:p>
          <a:p>
            <a:endParaRPr lang="en-US" dirty="0"/>
          </a:p>
          <a:p>
            <a:r>
              <a:rPr lang="en-US" b="1" dirty="0" smtClean="0">
                <a:solidFill>
                  <a:srgbClr val="0070C0"/>
                </a:solidFill>
              </a:rPr>
              <a:t>complexity theory.</a:t>
            </a:r>
            <a:endParaRPr lang="it-IT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58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The Encryption Problem</a:t>
            </a:r>
          </a:p>
        </p:txBody>
      </p:sp>
    </p:spTree>
    <p:extLst>
      <p:ext uri="{BB962C8B-B14F-4D97-AF65-F5344CB8AC3E}">
        <p14:creationId xmlns:p14="http://schemas.microsoft.com/office/powerpoint/2010/main" val="424496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16586</TotalTime>
  <Words>2942</Words>
  <Application>Microsoft Office PowerPoint</Application>
  <PresentationFormat>On-screen Show (4:3)</PresentationFormat>
  <Paragraphs>784</Paragraphs>
  <Slides>73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5" baseType="lpstr">
      <vt:lpstr>Aharoni</vt:lpstr>
      <vt:lpstr>Arial</vt:lpstr>
      <vt:lpstr>Arial Rounded MT Bold</vt:lpstr>
      <vt:lpstr>Calibri</vt:lpstr>
      <vt:lpstr>Cambria Math</vt:lpstr>
      <vt:lpstr>cmmib10</vt:lpstr>
      <vt:lpstr>Gill Sans MT</vt:lpstr>
      <vt:lpstr>Lucida Calligraphy</vt:lpstr>
      <vt:lpstr>ＭＳ Ｐゴシック</vt:lpstr>
      <vt:lpstr>Symbol</vt:lpstr>
      <vt:lpstr>Wingdings 2</vt:lpstr>
      <vt:lpstr>Office Theme</vt:lpstr>
      <vt:lpstr>Historical cryptography</vt:lpstr>
      <vt:lpstr>Historical cryptography</vt:lpstr>
      <vt:lpstr>Modern cryptography</vt:lpstr>
      <vt:lpstr>What happened?</vt:lpstr>
      <vt:lpstr>Modern cryptography</vt:lpstr>
      <vt:lpstr>Provable security – the motivation</vt:lpstr>
      <vt:lpstr>This course is about...</vt:lpstr>
      <vt:lpstr>This course is not about</vt:lpstr>
      <vt:lpstr>PowerPoint Presentation</vt:lpstr>
      <vt:lpstr>Encryption Schemes (a very general picture)</vt:lpstr>
      <vt:lpstr>Kerckhoffs' principle</vt:lpstr>
      <vt:lpstr>A more refined picture</vt:lpstr>
      <vt:lpstr>Kerckhoffs' principle: motivation</vt:lpstr>
      <vt:lpstr>A mathematical view</vt:lpstr>
      <vt:lpstr>Idea 1:  Shift cipher</vt:lpstr>
      <vt:lpstr>Security of the shift cipher</vt:lpstr>
      <vt:lpstr>Idea 2: Substitution cipher</vt:lpstr>
      <vt:lpstr>How to break the substitution cipher?</vt:lpstr>
      <vt:lpstr>Other famous “bad” ciphers</vt:lpstr>
      <vt:lpstr>PowerPoint Presentation</vt:lpstr>
      <vt:lpstr>Defining “security of an encryption scheme” is not trivial.</vt:lpstr>
      <vt:lpstr>Idea 1</vt:lpstr>
      <vt:lpstr>Idea 2</vt:lpstr>
      <vt:lpstr>Idea 3</vt:lpstr>
      <vt:lpstr>Example</vt:lpstr>
      <vt:lpstr>Probability Theory (review)</vt:lpstr>
      <vt:lpstr>Probability Theory (review)</vt:lpstr>
      <vt:lpstr>Probability Theory (review)</vt:lpstr>
      <vt:lpstr>Probability Theory (review)</vt:lpstr>
      <vt:lpstr>Probability Theory (review)</vt:lpstr>
      <vt:lpstr>Probability Theory (review)</vt:lpstr>
      <vt:lpstr>Back to cryptography…</vt:lpstr>
      <vt:lpstr>PowerPoint Presentation</vt:lpstr>
      <vt:lpstr>Equivalently:</vt:lpstr>
      <vt:lpstr>A perfectly secret scheme: one-time pad</vt:lpstr>
      <vt:lpstr>Generalized One-Time Pad</vt:lpstr>
      <vt:lpstr>Generalized One-Time Pad</vt:lpstr>
      <vt:lpstr>Generalized One-Time Pad</vt:lpstr>
      <vt:lpstr>Perfect secrecy of the one-time pad</vt:lpstr>
      <vt:lpstr>Why the one-time pad is not practical?</vt:lpstr>
      <vt:lpstr>Perfect Secrecy Requires Shared Key</vt:lpstr>
      <vt:lpstr>PowerPoint Presentation</vt:lpstr>
      <vt:lpstr>Practicality?</vt:lpstr>
      <vt:lpstr>Venona project (1946 – 1980)</vt:lpstr>
      <vt:lpstr>Beyond Perfect Secrecy</vt:lpstr>
      <vt:lpstr>PowerPoint Presentation</vt:lpstr>
      <vt:lpstr>Encryption Is Not Enough</vt:lpstr>
      <vt:lpstr>Encryption Is Not Enough</vt:lpstr>
      <vt:lpstr>Authentication</vt:lpstr>
      <vt:lpstr>Message Authentication Code (MAC)</vt:lpstr>
      <vt:lpstr>Message Authentication Code (MAC)</vt:lpstr>
      <vt:lpstr>Useful Tool: Fields</vt:lpstr>
      <vt:lpstr>Useful Tool: Fields</vt:lpstr>
      <vt:lpstr>MAC Construction</vt:lpstr>
      <vt:lpstr>Proof of MAC Security</vt:lpstr>
      <vt:lpstr>Practicality?</vt:lpstr>
      <vt:lpstr>Better MAC Construction</vt:lpstr>
      <vt:lpstr>Proof of MAC Security</vt:lpstr>
      <vt:lpstr>Proof of MAC Security</vt:lpstr>
      <vt:lpstr>Practicality?</vt:lpstr>
      <vt:lpstr>Combining Encryption &amp; Authentication</vt:lpstr>
      <vt:lpstr>PowerPoint Presentation</vt:lpstr>
      <vt:lpstr>Secret Sharing</vt:lpstr>
      <vt:lpstr>Secret Sharing</vt:lpstr>
      <vt:lpstr>Secret Sharing</vt:lpstr>
      <vt:lpstr>Secret Sharing : Definition</vt:lpstr>
      <vt:lpstr>Secret Sharing : Construction</vt:lpstr>
      <vt:lpstr>PowerPoint Presentation</vt:lpstr>
      <vt:lpstr>PowerPoint Presentation</vt:lpstr>
      <vt:lpstr>Lagrange Interpolation</vt:lpstr>
      <vt:lpstr>PowerPoint Presentation</vt:lpstr>
      <vt:lpstr>Summary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6750: Cryptography</dc:title>
  <dc:creator>wichs</dc:creator>
  <cp:lastModifiedBy>Daniel Wichs</cp:lastModifiedBy>
  <cp:revision>213</cp:revision>
  <dcterms:created xsi:type="dcterms:W3CDTF">2014-01-02T14:14:16Z</dcterms:created>
  <dcterms:modified xsi:type="dcterms:W3CDTF">2015-09-27T18:16:58Z</dcterms:modified>
</cp:coreProperties>
</file>